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70" r:id="rId4"/>
    <p:sldId id="257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3" r:id="rId14"/>
    <p:sldId id="274" r:id="rId15"/>
    <p:sldId id="266" r:id="rId16"/>
    <p:sldId id="272" r:id="rId17"/>
    <p:sldId id="271" r:id="rId18"/>
    <p:sldId id="267" r:id="rId19"/>
    <p:sldId id="268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3987E-9B61-48C3-BB74-9C20E50297F8}" v="10" dt="2024-03-26T09:50:17.382"/>
  </p1510:revLst>
</p1510:revInfo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55" autoAdjust="0"/>
    <p:restoredTop sz="86414" autoAdjust="0"/>
  </p:normalViewPr>
  <p:slideViewPr>
    <p:cSldViewPr snapToGrid="0" snapToObjects="1">
      <p:cViewPr varScale="1">
        <p:scale>
          <a:sx n="117" d="100"/>
          <a:sy n="117" d="100"/>
        </p:scale>
        <p:origin x="95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P" userId="b214d6bb71249ca5" providerId="LiveId" clId="{1153987E-9B61-48C3-BB74-9C20E50297F8}"/>
    <pc:docChg chg="undo custSel modSld">
      <pc:chgData name="Danny P" userId="b214d6bb71249ca5" providerId="LiveId" clId="{1153987E-9B61-48C3-BB74-9C20E50297F8}" dt="2024-03-26T09:50:44.721" v="133" actId="3626"/>
      <pc:docMkLst>
        <pc:docMk/>
      </pc:docMkLst>
      <pc:sldChg chg="modSp mod">
        <pc:chgData name="Danny P" userId="b214d6bb71249ca5" providerId="LiveId" clId="{1153987E-9B61-48C3-BB74-9C20E50297F8}" dt="2024-03-26T07:18:07.726" v="1" actId="20577"/>
        <pc:sldMkLst>
          <pc:docMk/>
          <pc:sldMk cId="221848417" sldId="256"/>
        </pc:sldMkLst>
        <pc:spChg chg="mod">
          <ac:chgData name="Danny P" userId="b214d6bb71249ca5" providerId="LiveId" clId="{1153987E-9B61-48C3-BB74-9C20E50297F8}" dt="2024-03-26T07:18:07.726" v="1" actId="20577"/>
          <ac:spMkLst>
            <pc:docMk/>
            <pc:sldMk cId="221848417" sldId="256"/>
            <ac:spMk id="5" creationId="{AF8850C9-9445-6C4D-BF1C-7DD7B79E280A}"/>
          </ac:spMkLst>
        </pc:spChg>
      </pc:sldChg>
      <pc:sldChg chg="modSp mod">
        <pc:chgData name="Danny P" userId="b214d6bb71249ca5" providerId="LiveId" clId="{1153987E-9B61-48C3-BB74-9C20E50297F8}" dt="2024-03-26T07:51:11.740" v="129" actId="27636"/>
        <pc:sldMkLst>
          <pc:docMk/>
          <pc:sldMk cId="2260548326" sldId="267"/>
        </pc:sldMkLst>
        <pc:spChg chg="mod">
          <ac:chgData name="Danny P" userId="b214d6bb71249ca5" providerId="LiveId" clId="{1153987E-9B61-48C3-BB74-9C20E50297F8}" dt="2024-03-26T07:51:11.740" v="129" actId="27636"/>
          <ac:spMkLst>
            <pc:docMk/>
            <pc:sldMk cId="2260548326" sldId="267"/>
            <ac:spMk id="13" creationId="{BE7CAC6C-7EA2-40D8-8219-589054501793}"/>
          </ac:spMkLst>
        </pc:spChg>
      </pc:sldChg>
      <pc:sldChg chg="modSp mod">
        <pc:chgData name="Danny P" userId="b214d6bb71249ca5" providerId="LiveId" clId="{1153987E-9B61-48C3-BB74-9C20E50297F8}" dt="2024-03-26T09:50:44.721" v="133" actId="3626"/>
        <pc:sldMkLst>
          <pc:docMk/>
          <pc:sldMk cId="435723478" sldId="271"/>
        </pc:sldMkLst>
        <pc:spChg chg="mod">
          <ac:chgData name="Danny P" userId="b214d6bb71249ca5" providerId="LiveId" clId="{1153987E-9B61-48C3-BB74-9C20E50297F8}" dt="2024-03-26T09:50:44.721" v="133" actId="3626"/>
          <ac:spMkLst>
            <pc:docMk/>
            <pc:sldMk cId="435723478" sldId="271"/>
            <ac:spMk id="3" creationId="{D88E101C-422F-8653-8F4D-7A80B33FF99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26-4-2024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26/04/2024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svg"/><Relationship Id="rId7" Type="http://schemas.openxmlformats.org/officeDocument/2006/relationships/image" Target="../media/image18.svg"/><Relationship Id="rId12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5.svg"/><Relationship Id="rId10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20.sv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svg"/><Relationship Id="rId7" Type="http://schemas.openxmlformats.org/officeDocument/2006/relationships/image" Target="../media/image18.svg"/><Relationship Id="rId12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5.svg"/><Relationship Id="rId10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20.sv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svg"/><Relationship Id="rId11" Type="http://schemas.openxmlformats.org/officeDocument/2006/relationships/image" Target="../media/image1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5.svg"/><Relationship Id="rId9" Type="http://schemas.openxmlformats.org/officeDocument/2006/relationships/image" Target="../media/image21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svg"/><Relationship Id="rId7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10" Type="http://schemas.openxmlformats.org/officeDocument/2006/relationships/image" Target="../media/image1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8610514-D74A-6D40-85EC-83970D63E7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pic>
        <p:nvPicPr>
          <p:cNvPr id="14" name="Picture 13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E19FCD73-83CA-4238-AF28-805BF5EAA2A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00CFC069-B5CB-8644-8D98-E48E6AEAC10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575C04A-204B-E74E-8F36-543C47E420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 dirty="0"/>
              <a:t>Name of </a:t>
            </a:r>
            <a:r>
              <a:rPr lang="nl-NL" noProof="0" dirty="0" err="1"/>
              <a:t>the</a:t>
            </a:r>
            <a:r>
              <a:rPr lang="nl-NL" noProof="0" dirty="0"/>
              <a:t> speaker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CF90B-EE78-BF4A-80DB-4EC9575D236B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99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0" y="1544019"/>
            <a:ext cx="5842000" cy="359948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 dirty="0" err="1"/>
              <a:t>Insert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US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dirty="0"/>
              <a:t>0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BD300AF-46E7-2449-91BF-87DEBAA3E7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6673CC-32CC-4E2B-89DF-2F61F48C5B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D0F5B-FEC9-9547-AE91-341ECDA3475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6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Ins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6336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Drag your image here</a:t>
            </a:r>
          </a:p>
        </p:txBody>
      </p:sp>
      <p:sp>
        <p:nvSpPr>
          <p:cNvPr id="7" name="Text Placeholder 23">
            <a:extLst>
              <a:ext uri="{FF2B5EF4-FFF2-40B4-BE49-F238E27FC236}">
                <a16:creationId xmlns:a16="http://schemas.microsoft.com/office/drawing/2014/main" id="{269C641F-7DA5-3346-8181-4AD2B62A87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7" y="1506775"/>
            <a:ext cx="5734800" cy="3643199"/>
          </a:xfrm>
          <a:prstGeom prst="rect">
            <a:avLst/>
          </a:prstGeom>
          <a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US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nl-NL" dirty="0"/>
              <a:t>0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EB247D8-877D-CC40-929A-A1602BC6EF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E292F1-7E11-FA42-97E6-74F43B318D2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9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06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0461A9-4C33-1549-A9E0-BF8905931F4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892175"/>
            <a:ext cx="7285585" cy="3492448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C464F-0B77-EB47-9131-B9D741FD201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4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35E2D46-6009-B74B-99F3-18434D48186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940447"/>
            <a:ext cx="3984545" cy="335487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D442DD-FD8D-C241-A06D-52AF214092E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40903" y="937452"/>
            <a:ext cx="3984545" cy="335487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3FD67E-2ABF-DF4C-83EA-7E16713070A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EC7BC8-0DB9-5B4A-A4F8-1478CF198DD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2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0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0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3D3ABD-83A5-C644-A1C8-A38105D1BF8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26EA8-F96A-524F-8217-AFBCFAD5046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5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en-GB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14C60E-0447-5A4E-AD0B-FE75B6D1E4D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1812"/>
            <a:ext cx="3984545" cy="2933510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/>
              <a:t>Insert text or object</a:t>
            </a:r>
          </a:p>
          <a:p>
            <a:pPr lvl="0"/>
            <a:endParaRPr lang="nl-NL" noProof="0"/>
          </a:p>
          <a:p>
            <a:pPr lvl="3"/>
            <a:endParaRPr lang="nl-NL" noProof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9B79DC-12DC-F14F-9B28-F5102E3B174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40903" y="1358817"/>
            <a:ext cx="3984545" cy="2933510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D81237-C2B8-9E4E-804E-8212E69DDE8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0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06165-F080-9547-921A-64F36E4EF9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E02C8AF1-417B-3345-877D-E65A59F42E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09ABB-F73A-4F4A-925C-555A4796DE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C7736D-4D58-427C-8703-522435B433B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0339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B0C80A-86B5-F847-AA55-DE136D53F30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D9333-8091-1841-BA37-724931DFE3B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3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40373E5-98BF-44C9-BF60-A522E767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8410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1CC36-D176-4D02-83B5-B32EEFB3E9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9194" y="4725638"/>
            <a:ext cx="3086100" cy="274637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728DE0-29D6-4B82-B4B3-5581DBE3FA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48" y="4533911"/>
            <a:ext cx="941385" cy="6715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190C5DB-E8A4-40D7-8E87-606A2F6D7E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498E548A-85DD-4192-8EC2-A17FE09DEC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F019DA-7D0D-4C12-8772-7E00CFF5708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1687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V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8610514-D74A-6D40-85EC-83970D63E7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5" name="Tijdelijke aanduiding voor afbeelding 7">
            <a:extLst>
              <a:ext uri="{FF2B5EF4-FFF2-40B4-BE49-F238E27FC236}">
                <a16:creationId xmlns:a16="http://schemas.microsoft.com/office/drawing/2014/main" id="{8E7F2AD6-3BB7-6E47-9338-66D4E773C7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ED943ED-ADB1-1143-9A61-1B95284650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3BCF0C5-517E-5747-A9EF-133EF6C522F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D41BE57-051D-BE44-A527-9C5B7A6A1D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6" name="Picture 15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A6E47FD4-E69E-43F6-82D8-4F38DFD3EEC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6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line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40373E5-98BF-44C9-BF60-A522E767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8410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1CC36-D176-4D02-83B5-B32EEFB3E9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9194" y="4725638"/>
            <a:ext cx="3086100" cy="274637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728DE0-29D6-4B82-B4B3-5581DBE3FA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48" y="4533911"/>
            <a:ext cx="941385" cy="6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0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276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264695"/>
            <a:ext cx="3235694" cy="4119928"/>
          </a:xfrm>
          <a:prstGeom prst="rect">
            <a:avLst/>
          </a:prstGeom>
          <a:solidFill>
            <a:schemeClr val="accent2"/>
          </a:solidFill>
        </p:spPr>
        <p:txBody>
          <a:bodyPr lIns="0" tIns="108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F031DA-AAAB-3646-8535-65C786C1458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8DA73-4C96-9E41-963D-E5F101A9172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8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, text and 1 imag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429877-FC83-4978-9B92-2F348B6D5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1676" y="4530802"/>
            <a:ext cx="941385" cy="671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0"/>
            <a:ext cx="3596641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108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60B09EEC-0EAF-924A-8343-4AED0A57BEC6}"/>
              </a:ext>
            </a:extLst>
          </p:cNvPr>
          <p:cNvCxnSpPr>
            <a:cxnSpLocks/>
          </p:cNvCxnSpPr>
          <p:nvPr userDrawn="1"/>
        </p:nvCxnSpPr>
        <p:spPr>
          <a:xfrm>
            <a:off x="419725" y="4591590"/>
            <a:ext cx="484292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2D1FF5-AAC6-FC44-B093-3041D2FF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9895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5B7D7BB-0E21-FE40-B614-25DC0B964E7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D6B29-F9E0-1641-9BB9-AF4512CDFB8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1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, text and 2 images.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0"/>
            <a:ext cx="3596641" cy="257175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60B09EEC-0EAF-924A-8343-4AED0A57BEC6}"/>
              </a:ext>
            </a:extLst>
          </p:cNvPr>
          <p:cNvCxnSpPr>
            <a:cxnSpLocks/>
          </p:cNvCxnSpPr>
          <p:nvPr userDrawn="1"/>
        </p:nvCxnSpPr>
        <p:spPr>
          <a:xfrm>
            <a:off x="419725" y="4591590"/>
            <a:ext cx="484292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afbeelding 4">
            <a:extLst>
              <a:ext uri="{FF2B5EF4-FFF2-40B4-BE49-F238E27FC236}">
                <a16:creationId xmlns:a16="http://schemas.microsoft.com/office/drawing/2014/main" id="{B871ABDA-68AE-FD4D-A7E8-7008543805B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7359" y="2571750"/>
            <a:ext cx="3596641" cy="257175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0AE8E4-93E3-47C5-A5D2-EE56BDDD0B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1676" y="4530802"/>
            <a:ext cx="941385" cy="671538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B5F057E-13C6-4F49-8AB9-3CA606FFADDC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39EEF7C-BAD8-994F-83F4-262739864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9895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ED3DB-D3C8-494A-B0D2-EE1544AE3E1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53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ext -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71793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717932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647362-C6BF-F547-8485-8A42EF1568E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89133C-4333-5B4F-BBCA-964576BA50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-1" y="857405"/>
            <a:ext cx="6956385" cy="4286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2128882"/>
            <a:ext cx="5038844" cy="1801904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07014"/>
            <a:ext cx="5038844" cy="55816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BCA616-DA5B-403A-A79D-B872B8D57F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3B2FC-D895-254E-8359-42F7385E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8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 Insert Imag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6912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Drag your </a:t>
            </a:r>
            <a:br>
              <a:rPr lang="en-GB" dirty="0"/>
            </a:br>
            <a:r>
              <a:rPr lang="en-GB" dirty="0"/>
              <a:t>image here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9B18D72C-BE65-6C41-8262-9B7DEAE943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6" y="848197"/>
            <a:ext cx="6771475" cy="4301777"/>
          </a:xfrm>
          <a:prstGeom prst="rect">
            <a:avLst/>
          </a:prstGeom>
          <a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58BC54-B3E6-924D-A2ED-824FF63991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2128882"/>
            <a:ext cx="5038844" cy="1801904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F921D207-01BF-EE4D-9659-299886A5AD7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0359" y="4007014"/>
            <a:ext cx="5038844" cy="55816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accent6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077B46-3C00-194F-81DD-A3597FA5588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0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Insert Imag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1435263"/>
            <a:ext cx="4231641" cy="151324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3114152"/>
            <a:ext cx="4231641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36F01-5D2E-3E46-AEDB-D7C854774BE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Module 2 : 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24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ag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42343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Picture 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7AE4213-43BC-0C42-8FF3-ECC28B14D7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5" name="Tijdelijke aanduiding voor afbeelding 7">
            <a:extLst>
              <a:ext uri="{FF2B5EF4-FFF2-40B4-BE49-F238E27FC236}">
                <a16:creationId xmlns:a16="http://schemas.microsoft.com/office/drawing/2014/main" id="{8E7F2AD6-3BB7-6E47-9338-66D4E773C7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2379F99-3089-874D-9787-BB43956BC2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41D8713-FD62-D44F-B889-34762D11556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3F5E7AA-6145-DA4D-A032-855D16D216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4" name="Picture 13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4992B2F3-841F-4A78-9B77-0AAD08A006B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3" name="Tijdelijke aanduiding voor afbeelding 4">
            <a:extLst>
              <a:ext uri="{FF2B5EF4-FFF2-40B4-BE49-F238E27FC236}">
                <a16:creationId xmlns:a16="http://schemas.microsoft.com/office/drawing/2014/main" id="{97BDAB74-68A6-724D-BB7E-DA2F52C0D1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5944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6" y="143226"/>
            <a:ext cx="8358735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3" y="809511"/>
            <a:ext cx="8358735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45" name="Tijdelijke aanduiding voor afbeelding 44">
            <a:extLst>
              <a:ext uri="{FF2B5EF4-FFF2-40B4-BE49-F238E27FC236}">
                <a16:creationId xmlns:a16="http://schemas.microsoft.com/office/drawing/2014/main" id="{FE5FB752-0ED8-574D-A86E-CF66EF57A875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17252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6" name="Tijdelijke aanduiding voor afbeelding 44">
            <a:extLst>
              <a:ext uri="{FF2B5EF4-FFF2-40B4-BE49-F238E27FC236}">
                <a16:creationId xmlns:a16="http://schemas.microsoft.com/office/drawing/2014/main" id="{DC120DE4-B91A-3C4C-BCFA-363129325989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1583546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7" name="Tijdelijke aanduiding voor afbeelding 44">
            <a:extLst>
              <a:ext uri="{FF2B5EF4-FFF2-40B4-BE49-F238E27FC236}">
                <a16:creationId xmlns:a16="http://schemas.microsoft.com/office/drawing/2014/main" id="{4C353C11-962D-8040-8EC3-FC72C759B523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349840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8" name="Tijdelijke aanduiding voor afbeelding 44">
            <a:extLst>
              <a:ext uri="{FF2B5EF4-FFF2-40B4-BE49-F238E27FC236}">
                <a16:creationId xmlns:a16="http://schemas.microsoft.com/office/drawing/2014/main" id="{340C20BE-5949-D745-AAD8-045AAFA225C7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116134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9" name="Tijdelijke aanduiding voor afbeelding 44">
            <a:extLst>
              <a:ext uri="{FF2B5EF4-FFF2-40B4-BE49-F238E27FC236}">
                <a16:creationId xmlns:a16="http://schemas.microsoft.com/office/drawing/2014/main" id="{A9C0469B-1FC4-2B47-92E3-1A163A2276CB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3882428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0" name="Tijdelijke aanduiding voor afbeelding 44">
            <a:extLst>
              <a:ext uri="{FF2B5EF4-FFF2-40B4-BE49-F238E27FC236}">
                <a16:creationId xmlns:a16="http://schemas.microsoft.com/office/drawing/2014/main" id="{F9BC828B-7850-1348-9C40-384D851D5452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4648722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1" name="Tijdelijke aanduiding voor afbeelding 44">
            <a:extLst>
              <a:ext uri="{FF2B5EF4-FFF2-40B4-BE49-F238E27FC236}">
                <a16:creationId xmlns:a16="http://schemas.microsoft.com/office/drawing/2014/main" id="{DECD98A6-427C-FF42-8F58-65BFD823369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5415016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2" name="Tijdelijke aanduiding voor afbeelding 44">
            <a:extLst>
              <a:ext uri="{FF2B5EF4-FFF2-40B4-BE49-F238E27FC236}">
                <a16:creationId xmlns:a16="http://schemas.microsoft.com/office/drawing/2014/main" id="{350DED52-9F9D-8441-9174-BD83E77230E9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6181310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3" name="Tijdelijke aanduiding voor afbeelding 44">
            <a:extLst>
              <a:ext uri="{FF2B5EF4-FFF2-40B4-BE49-F238E27FC236}">
                <a16:creationId xmlns:a16="http://schemas.microsoft.com/office/drawing/2014/main" id="{3D81A3A0-1EBD-5C45-B6AD-AAE6009587E5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6947604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4" name="Tijdelijke aanduiding voor afbeelding 44">
            <a:extLst>
              <a:ext uri="{FF2B5EF4-FFF2-40B4-BE49-F238E27FC236}">
                <a16:creationId xmlns:a16="http://schemas.microsoft.com/office/drawing/2014/main" id="{C930A150-9F90-BF4E-82A0-FFCA33877D9B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7713898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5" name="Tijdelijke aanduiding voor afbeelding 44">
            <a:extLst>
              <a:ext uri="{FF2B5EF4-FFF2-40B4-BE49-F238E27FC236}">
                <a16:creationId xmlns:a16="http://schemas.microsoft.com/office/drawing/2014/main" id="{3929AD45-D251-CB49-AB1C-52911AD7D752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817252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6" name="Tijdelijke aanduiding voor afbeelding 44">
            <a:extLst>
              <a:ext uri="{FF2B5EF4-FFF2-40B4-BE49-F238E27FC236}">
                <a16:creationId xmlns:a16="http://schemas.microsoft.com/office/drawing/2014/main" id="{4642270F-F3AF-214F-9D73-872B78AA53C3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583546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7" name="Tijdelijke aanduiding voor afbeelding 44">
            <a:extLst>
              <a:ext uri="{FF2B5EF4-FFF2-40B4-BE49-F238E27FC236}">
                <a16:creationId xmlns:a16="http://schemas.microsoft.com/office/drawing/2014/main" id="{EDA9776C-34D6-764B-9A13-F73A2D6B122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2349840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8" name="Tijdelijke aanduiding voor afbeelding 44">
            <a:extLst>
              <a:ext uri="{FF2B5EF4-FFF2-40B4-BE49-F238E27FC236}">
                <a16:creationId xmlns:a16="http://schemas.microsoft.com/office/drawing/2014/main" id="{82EB51D7-ECC9-8843-867F-3BCF6D4BE288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3116134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9" name="Tijdelijke aanduiding voor afbeelding 44">
            <a:extLst>
              <a:ext uri="{FF2B5EF4-FFF2-40B4-BE49-F238E27FC236}">
                <a16:creationId xmlns:a16="http://schemas.microsoft.com/office/drawing/2014/main" id="{A50FB37F-861B-DC47-AA2F-74307A90DF94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3882428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0" name="Tijdelijke aanduiding voor afbeelding 44">
            <a:extLst>
              <a:ext uri="{FF2B5EF4-FFF2-40B4-BE49-F238E27FC236}">
                <a16:creationId xmlns:a16="http://schemas.microsoft.com/office/drawing/2014/main" id="{131068CB-7BD6-CC48-9F36-3C2A2687155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4648722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1" name="Tijdelijke aanduiding voor afbeelding 44">
            <a:extLst>
              <a:ext uri="{FF2B5EF4-FFF2-40B4-BE49-F238E27FC236}">
                <a16:creationId xmlns:a16="http://schemas.microsoft.com/office/drawing/2014/main" id="{1EA89D13-CCAB-2C4B-BB26-3F3C6CEF90C3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5415016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2" name="Tijdelijke aanduiding voor afbeelding 44">
            <a:extLst>
              <a:ext uri="{FF2B5EF4-FFF2-40B4-BE49-F238E27FC236}">
                <a16:creationId xmlns:a16="http://schemas.microsoft.com/office/drawing/2014/main" id="{4A55CA80-CA2B-0246-93C2-8BF01E643D7D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6181310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3" name="Tijdelijke aanduiding voor afbeelding 44">
            <a:extLst>
              <a:ext uri="{FF2B5EF4-FFF2-40B4-BE49-F238E27FC236}">
                <a16:creationId xmlns:a16="http://schemas.microsoft.com/office/drawing/2014/main" id="{BD49A157-EE10-224E-82A7-0B821BFDD4B9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6947604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4" name="Tijdelijke aanduiding voor afbeelding 44">
            <a:extLst>
              <a:ext uri="{FF2B5EF4-FFF2-40B4-BE49-F238E27FC236}">
                <a16:creationId xmlns:a16="http://schemas.microsoft.com/office/drawing/2014/main" id="{40FCF8CC-54DC-AC4D-8CE4-134468918BA2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7713898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5" name="Tijdelijke aanduiding voor afbeelding 44">
            <a:extLst>
              <a:ext uri="{FF2B5EF4-FFF2-40B4-BE49-F238E27FC236}">
                <a16:creationId xmlns:a16="http://schemas.microsoft.com/office/drawing/2014/main" id="{A288B464-3FA4-7641-9E31-B7DC6FC7E92B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817252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6" name="Tijdelijke aanduiding voor afbeelding 44">
            <a:extLst>
              <a:ext uri="{FF2B5EF4-FFF2-40B4-BE49-F238E27FC236}">
                <a16:creationId xmlns:a16="http://schemas.microsoft.com/office/drawing/2014/main" id="{32DCE645-F711-9749-9682-FABC0FB395C6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583546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7" name="Tijdelijke aanduiding voor afbeelding 44">
            <a:extLst>
              <a:ext uri="{FF2B5EF4-FFF2-40B4-BE49-F238E27FC236}">
                <a16:creationId xmlns:a16="http://schemas.microsoft.com/office/drawing/2014/main" id="{5B7C16D8-D6E8-8D41-BACE-06D1A994DB98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2349840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8" name="Tijdelijke aanduiding voor afbeelding 44">
            <a:extLst>
              <a:ext uri="{FF2B5EF4-FFF2-40B4-BE49-F238E27FC236}">
                <a16:creationId xmlns:a16="http://schemas.microsoft.com/office/drawing/2014/main" id="{1BEB8D60-D270-E74A-8198-0B864D2F5563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3116134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9" name="Tijdelijke aanduiding voor afbeelding 44">
            <a:extLst>
              <a:ext uri="{FF2B5EF4-FFF2-40B4-BE49-F238E27FC236}">
                <a16:creationId xmlns:a16="http://schemas.microsoft.com/office/drawing/2014/main" id="{E371EBFC-5C42-714A-A19B-C56912D7A226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3882428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0" name="Tijdelijke aanduiding voor afbeelding 44">
            <a:extLst>
              <a:ext uri="{FF2B5EF4-FFF2-40B4-BE49-F238E27FC236}">
                <a16:creationId xmlns:a16="http://schemas.microsoft.com/office/drawing/2014/main" id="{AD4BAA19-4E16-AD4E-AC6F-903973DEF9A3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648722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1" name="Tijdelijke aanduiding voor afbeelding 44">
            <a:extLst>
              <a:ext uri="{FF2B5EF4-FFF2-40B4-BE49-F238E27FC236}">
                <a16:creationId xmlns:a16="http://schemas.microsoft.com/office/drawing/2014/main" id="{4646A097-42D2-D34D-961E-152DC5A53CE5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5415016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2" name="Tijdelijke aanduiding voor afbeelding 44">
            <a:extLst>
              <a:ext uri="{FF2B5EF4-FFF2-40B4-BE49-F238E27FC236}">
                <a16:creationId xmlns:a16="http://schemas.microsoft.com/office/drawing/2014/main" id="{88182C75-ABDF-C84B-B208-529E754E52AD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6181310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3" name="Tijdelijke aanduiding voor afbeelding 44">
            <a:extLst>
              <a:ext uri="{FF2B5EF4-FFF2-40B4-BE49-F238E27FC236}">
                <a16:creationId xmlns:a16="http://schemas.microsoft.com/office/drawing/2014/main" id="{7CC5E68C-9129-2C48-8D86-02F6A4C0BC95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947604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4" name="Tijdelijke aanduiding voor afbeelding 44">
            <a:extLst>
              <a:ext uri="{FF2B5EF4-FFF2-40B4-BE49-F238E27FC236}">
                <a16:creationId xmlns:a16="http://schemas.microsoft.com/office/drawing/2014/main" id="{268CDAE8-9E2B-8144-B5C7-6A9A79D4A835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7713898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5" name="Tijdelijke aanduiding voor afbeelding 44">
            <a:extLst>
              <a:ext uri="{FF2B5EF4-FFF2-40B4-BE49-F238E27FC236}">
                <a16:creationId xmlns:a16="http://schemas.microsoft.com/office/drawing/2014/main" id="{962DBBC5-F48D-534E-AFB4-05194313489B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817252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6" name="Tijdelijke aanduiding voor afbeelding 44">
            <a:extLst>
              <a:ext uri="{FF2B5EF4-FFF2-40B4-BE49-F238E27FC236}">
                <a16:creationId xmlns:a16="http://schemas.microsoft.com/office/drawing/2014/main" id="{10C293AC-39C5-544D-9E97-7780A60504B8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583546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7" name="Tijdelijke aanduiding voor afbeelding 44">
            <a:extLst>
              <a:ext uri="{FF2B5EF4-FFF2-40B4-BE49-F238E27FC236}">
                <a16:creationId xmlns:a16="http://schemas.microsoft.com/office/drawing/2014/main" id="{72BE46AA-4243-B848-8889-65A6F4919960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2349840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8" name="Tijdelijke aanduiding voor afbeelding 44">
            <a:extLst>
              <a:ext uri="{FF2B5EF4-FFF2-40B4-BE49-F238E27FC236}">
                <a16:creationId xmlns:a16="http://schemas.microsoft.com/office/drawing/2014/main" id="{089286B4-67A7-A545-9DE6-80C45826CC56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3116134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A52DB-B6F9-BA48-A68F-D7FDB50D768C}"/>
              </a:ext>
            </a:extLst>
          </p:cNvPr>
          <p:cNvSpPr>
            <a:spLocks noGrp="1"/>
          </p:cNvSpPr>
          <p:nvPr>
            <p:ph type="ftr" sz="quarter" idx="83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22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AE2FE18-9DDE-6B4E-A0CD-0EF055D45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5272"/>
            <a:ext cx="4419600" cy="4690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4533197-9573-2A47-8E18-FC6D96DAB9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3627987-5A22-D841-AAEB-BCD7FB9782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CC46353-1A6A-D94D-A63E-1218FFD285D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6460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DEB3EA3B-C2C5-0F4E-BAC4-D7C667DFDC4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1409119-32B3-414A-B3C9-2122F4E4D1B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5F96DD-BE12-CA46-8EBE-DDC281E8F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07103" y="3559593"/>
            <a:ext cx="234000" cy="234000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3CAA81C-5B54-B04C-A175-07B956B687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49395" y="3569957"/>
            <a:ext cx="234000" cy="234000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BBA444C4-7CFC-354A-8B88-05CE286426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15" name="Picture 14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A855F336-DD51-454B-A920-4B8C4D2A554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2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AE2FE18-9DDE-6B4E-A0CD-0EF055D45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B60B2D-15BF-F744-8DC9-460D3BD874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5D48F9C-FB40-1A46-895A-4C9B1975C0E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9C9A174-8148-C443-9139-648374D6F7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52BA386-13FD-EA40-A51E-9C02FF6F46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D498C37F-85F7-904D-9411-7F46A2EBBE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7FFFEB4-2578-5045-93F8-DA2384D00EB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B71339B5-E5D1-0C4C-9402-593315E3E26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5DD8619A-DF1C-DE48-93AF-9F079C61D6A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251DD5E-C058-2940-8587-33D8A50B22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23" name="Picture 22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962F8F22-4732-4110-B64C-B11D243A7C6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6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Image - Wo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9B81EC0D-BC35-8C41-A55F-FC15D0DE60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3A3EEAE-936B-1E41-B0C8-F2FB73DE04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DB9340-803E-5041-BBED-CD9BE11B26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AA56BC16-C13A-5640-9491-1CB6F4B266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3596A60-83A2-5B4C-84AD-7B9AEC57B9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F66BA5-4D15-EC4E-8E86-515005B0A08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E66D0B79-63DB-3E47-A64F-EFEB5E044F1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B15F209-CB30-9D4F-9F49-2BABC5E6AE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EA72A71-6D05-DA44-A790-A614BFA25B2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C8146893-A243-2C4A-917B-5D90023BE89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23" name="Picture 22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62557EBC-CF27-48F2-8C56-81C728A25E34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Ins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4">
            <a:extLst>
              <a:ext uri="{FF2B5EF4-FFF2-40B4-BE49-F238E27FC236}">
                <a16:creationId xmlns:a16="http://schemas.microsoft.com/office/drawing/2014/main" id="{760719BC-52DB-774A-B18C-5F79A564F6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Text Placeholder 23">
            <a:extLst>
              <a:ext uri="{FF2B5EF4-FFF2-40B4-BE49-F238E27FC236}">
                <a16:creationId xmlns:a16="http://schemas.microsoft.com/office/drawing/2014/main" id="{D1D31B1D-FF9E-394A-8807-651C0D7CBF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29" y="448185"/>
            <a:ext cx="4363200" cy="4695315"/>
          </a:xfrm>
          <a:prstGeom prst="rect">
            <a:avLst/>
          </a:prstGeom>
          <a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8B7193F-0770-3344-93BA-9900681EE8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994DBE1-AB12-F947-8F01-30158BEB00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7C40D06-6770-B740-8CB1-7056B4B42A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AA661F5-58C9-FB43-8BC3-8A77C6D5C87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D0FAD43E-7E7C-6A47-AEBE-97E57F743A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EA0112A-FFE5-2C41-8CD9-408CE3C3AC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F2FA5F2-421D-AA4E-AA03-07CA159F5E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01A058A-C871-6E4D-8456-AB4B4124E63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EB3105D4-4332-4B46-942A-4A1B4B63D7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17" name="Picture 16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FCDA1669-ECAC-4D41-BDBD-64F9EE9DDC3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6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00973A-4AD4-46B8-F0E7-555EDD23CF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3ABC0-9F17-40C7-816E-04BFDFD6631F}" type="slidenum">
              <a:rPr lang="fr-BE" smtClean="0"/>
              <a:t>‹#›</a:t>
            </a:fld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AEBB82-B06C-4113-A66C-B2D8723FFB2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9A8A58-A8BA-5581-9CFC-EF0B81839A1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/>
              <a:t>Module 2 : Power Query</a:t>
            </a:r>
          </a:p>
        </p:txBody>
      </p:sp>
    </p:spTree>
    <p:extLst>
      <p:ext uri="{BB962C8B-B14F-4D97-AF65-F5344CB8AC3E}">
        <p14:creationId xmlns:p14="http://schemas.microsoft.com/office/powerpoint/2010/main" val="319120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Picture Wo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494B9F5A-B0C0-1C42-8A8D-21EC57E082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F1E009F-48B5-444F-BFE3-83D16FED38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5CCA6DD3-D90D-EC40-8062-2157F5A54D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DC12937-BFA8-5D4B-AF86-05D24D7DF2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Presentation Title</a:t>
            </a:r>
          </a:p>
        </p:txBody>
      </p:sp>
      <p:pic>
        <p:nvPicPr>
          <p:cNvPr id="16" name="Picture 15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B3F79C19-A375-4D46-995C-8F19E3143AF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Picture Inse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</a:t>
            </a:r>
            <a:br>
              <a:rPr lang="en-GB" dirty="0"/>
            </a:br>
            <a:r>
              <a:rPr lang="en-GB" dirty="0"/>
              <a:t>insert image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AB7D813E-B28F-6B45-ABF1-5C59DC0ED2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48185"/>
            <a:ext cx="4363200" cy="4695315"/>
          </a:xfrm>
          <a:prstGeom prst="rect">
            <a:avLst/>
          </a:prstGeom>
          <a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800158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3" name="Tijdelijke aanduiding voor afbeelding 7">
            <a:extLst>
              <a:ext uri="{FF2B5EF4-FFF2-40B4-BE49-F238E27FC236}">
                <a16:creationId xmlns:a16="http://schemas.microsoft.com/office/drawing/2014/main" id="{118C6E94-7FBA-0E44-9DE7-64AFEB2998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1CEA0FE-2F46-8E4D-BCF1-82E8346FFD0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9725" y="3437494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903165F-C8BC-044D-A0A6-07B8A7AB6854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CFCD36-F33B-2241-A114-00C6FF5F6E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1" name="Picture 10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EA9A8F56-AEB3-4C19-96B6-4B2928BD75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2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Picture Inse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</a:t>
            </a:r>
            <a:br>
              <a:rPr lang="en-GB" dirty="0"/>
            </a:br>
            <a:r>
              <a:rPr lang="en-GB" dirty="0"/>
              <a:t>insert image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8B86812A-F2C7-C74A-B27E-1388D97BF7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29" y="448185"/>
            <a:ext cx="4363200" cy="4695315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032410-4CC0-431B-B265-8D73630577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024" y="3875546"/>
            <a:ext cx="1687273" cy="120474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0940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3" name="Tijdelijke aanduiding voor afbeelding 7">
            <a:extLst>
              <a:ext uri="{FF2B5EF4-FFF2-40B4-BE49-F238E27FC236}">
                <a16:creationId xmlns:a16="http://schemas.microsoft.com/office/drawing/2014/main" id="{118C6E94-7FBA-0E44-9DE7-64AFEB2998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A1C7EBF-59AF-774C-AE4B-A98E2684F9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9725" y="3428276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Name of </a:t>
            </a:r>
            <a:r>
              <a:rPr lang="nl-NL" noProof="0" dirty="0" err="1"/>
              <a:t>the</a:t>
            </a:r>
            <a:r>
              <a:rPr lang="nl-NL" noProof="0" dirty="0"/>
              <a:t> speaker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9D6750C-0AE8-B848-9D67-A2928A0C8F8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BCDC408-DBF0-3D41-AD91-480B34D17B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9533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V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48A6EE-2BEE-4442-AB1F-83DE75BE3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F457147-22F0-5B4A-80FB-7D9300E1E5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421" t="-1" r="-3843" b="51812"/>
          <a:stretch/>
        </p:blipFill>
        <p:spPr>
          <a:xfrm>
            <a:off x="0" y="294550"/>
            <a:ext cx="8579456" cy="4848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832230"/>
            <a:ext cx="593199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Agenda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8" name="Tijdelijke aanduiding voor tekst 1">
            <a:extLst>
              <a:ext uri="{FF2B5EF4-FFF2-40B4-BE49-F238E27FC236}">
                <a16:creationId xmlns:a16="http://schemas.microsoft.com/office/drawing/2014/main" id="{99B9DAA1-AA97-C84A-9801-24E0F7711D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006" y="1693599"/>
            <a:ext cx="7596909" cy="2441521"/>
          </a:xfrm>
          <a:prstGeom prst="rect">
            <a:avLst/>
          </a:prstGeom>
        </p:spPr>
        <p:txBody>
          <a:bodyPr/>
          <a:lstStyle>
            <a:lvl1pPr marL="365125" indent="-365125">
              <a:buClr>
                <a:schemeClr val="accent1"/>
              </a:buClr>
              <a:buFont typeface="+mj-lt"/>
              <a:buAutoNum type="arabicPeriod"/>
              <a:tabLst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Chapter</a:t>
            </a:r>
            <a:r>
              <a:rPr lang="nl-BE" dirty="0"/>
              <a:t> 1</a:t>
            </a:r>
          </a:p>
          <a:p>
            <a:r>
              <a:rPr lang="nl-BE" dirty="0" err="1"/>
              <a:t>Chapter</a:t>
            </a:r>
            <a:r>
              <a:rPr lang="nl-BE" dirty="0"/>
              <a:t> 2</a:t>
            </a:r>
          </a:p>
          <a:p>
            <a:r>
              <a:rPr lang="nl-BE" dirty="0" err="1"/>
              <a:t>Chapter</a:t>
            </a:r>
            <a:r>
              <a:rPr lang="nl-BE" dirty="0"/>
              <a:t> 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F4FB2-F898-D34F-BDD8-19E9F24FAE3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V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410984"/>
            <a:ext cx="5967556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Agenda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jdelijke aanduiding voor tekst 1">
            <a:extLst>
              <a:ext uri="{FF2B5EF4-FFF2-40B4-BE49-F238E27FC236}">
                <a16:creationId xmlns:a16="http://schemas.microsoft.com/office/drawing/2014/main" id="{34401B08-FD12-0244-8195-92484EEC10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1525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3" name="Tijdelijke aanduiding voor tekst 2">
            <a:extLst>
              <a:ext uri="{FF2B5EF4-FFF2-40B4-BE49-F238E27FC236}">
                <a16:creationId xmlns:a16="http://schemas.microsoft.com/office/drawing/2014/main" id="{D0BB8C00-FA5D-4946-A8D3-5228AD55FA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1525" y="222987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15" name="Tijdelijke aanduiding voor tekst 4">
            <a:extLst>
              <a:ext uri="{FF2B5EF4-FFF2-40B4-BE49-F238E27FC236}">
                <a16:creationId xmlns:a16="http://schemas.microsoft.com/office/drawing/2014/main" id="{85C47915-D64A-B644-87E3-53BAF43429E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75421" y="2229870"/>
            <a:ext cx="2167584" cy="49069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16" name="Tijdelijke aanduiding voor tekst 5">
            <a:extLst>
              <a:ext uri="{FF2B5EF4-FFF2-40B4-BE49-F238E27FC236}">
                <a16:creationId xmlns:a16="http://schemas.microsoft.com/office/drawing/2014/main" id="{C416DA20-7106-814E-8B6D-836345378A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6266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7" name="Tijdelijke aanduiding voor tekst 6">
            <a:extLst>
              <a:ext uri="{FF2B5EF4-FFF2-40B4-BE49-F238E27FC236}">
                <a16:creationId xmlns:a16="http://schemas.microsoft.com/office/drawing/2014/main" id="{9121C47F-A8FE-F049-BE6F-A66B64D78C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7838" y="222987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6" name="Tijdelijke aanduiding voor tekst 1">
            <a:extLst>
              <a:ext uri="{FF2B5EF4-FFF2-40B4-BE49-F238E27FC236}">
                <a16:creationId xmlns:a16="http://schemas.microsoft.com/office/drawing/2014/main" id="{C69E12B1-0C28-D44A-BCE4-8F4C428843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82548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485DB8-11E6-B74B-851C-A37495145102}"/>
              </a:ext>
            </a:extLst>
          </p:cNvPr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91828" y="135424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47D52CE-B898-F84A-A782-6E78C11E04EC}"/>
              </a:ext>
            </a:extLst>
          </p:cNvPr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3117036" y="135349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C7F536C9-1101-4549-985C-7336548969FC}"/>
              </a:ext>
            </a:extLst>
          </p:cNvPr>
          <p:cNvSpPr>
            <a:spLocks noGrp="1" noChangeAspect="1"/>
          </p:cNvSpPr>
          <p:nvPr>
            <p:ph type="body" sz="quarter" idx="28" hasCustomPrompt="1"/>
          </p:nvPr>
        </p:nvSpPr>
        <p:spPr>
          <a:xfrm>
            <a:off x="5761486" y="135274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7" name="Tijdelijke aanduiding voor tekst 1">
            <a:extLst>
              <a:ext uri="{FF2B5EF4-FFF2-40B4-BE49-F238E27FC236}">
                <a16:creationId xmlns:a16="http://schemas.microsoft.com/office/drawing/2014/main" id="{6975CF17-7C15-B34F-B1BA-89E63F70C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57949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8" name="Tijdelijke aanduiding voor tekst 2">
            <a:extLst>
              <a:ext uri="{FF2B5EF4-FFF2-40B4-BE49-F238E27FC236}">
                <a16:creationId xmlns:a16="http://schemas.microsoft.com/office/drawing/2014/main" id="{ACC7A8D9-0C12-AD46-ABA3-4EBAD37B76F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7949" y="385804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29" name="Tijdelijke aanduiding voor tekst 4">
            <a:extLst>
              <a:ext uri="{FF2B5EF4-FFF2-40B4-BE49-F238E27FC236}">
                <a16:creationId xmlns:a16="http://schemas.microsoft.com/office/drawing/2014/main" id="{28265A0F-2DF8-B84D-AB53-FDA46941C42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61845" y="3858040"/>
            <a:ext cx="2167584" cy="49069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0" name="Tijdelijke aanduiding voor tekst 5">
            <a:extLst>
              <a:ext uri="{FF2B5EF4-FFF2-40B4-BE49-F238E27FC236}">
                <a16:creationId xmlns:a16="http://schemas.microsoft.com/office/drawing/2014/main" id="{B7ADF16A-AC1C-5247-943B-158C6680A2E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32690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1" name="Tijdelijke aanduiding voor tekst 6">
            <a:extLst>
              <a:ext uri="{FF2B5EF4-FFF2-40B4-BE49-F238E27FC236}">
                <a16:creationId xmlns:a16="http://schemas.microsoft.com/office/drawing/2014/main" id="{D2ED8E21-8773-B842-96D9-1E3A652AA7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34262" y="385804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4" name="Tijdelijke aanduiding voor tekst 1">
            <a:extLst>
              <a:ext uri="{FF2B5EF4-FFF2-40B4-BE49-F238E27FC236}">
                <a16:creationId xmlns:a16="http://schemas.microsoft.com/office/drawing/2014/main" id="{79609EDA-6C9A-CF48-B0A2-012F090BBB5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8972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938FB8FF-9C3D-514F-A72B-05966E0DC542}"/>
              </a:ext>
            </a:extLst>
          </p:cNvPr>
          <p:cNvSpPr>
            <a:spLocks noGrp="1" noChangeAspect="1"/>
          </p:cNvSpPr>
          <p:nvPr>
            <p:ph type="body" sz="quarter" idx="38" hasCustomPrompt="1"/>
          </p:nvPr>
        </p:nvSpPr>
        <p:spPr>
          <a:xfrm>
            <a:off x="378252" y="298241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F7ADDA43-4825-B341-8E53-1CB1F2BD3811}"/>
              </a:ext>
            </a:extLst>
          </p:cNvPr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3103460" y="298166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89FA30CF-4198-A749-9F95-644F048AE9CC}"/>
              </a:ext>
            </a:extLst>
          </p:cNvPr>
          <p:cNvSpPr>
            <a:spLocks noGrp="1" noChangeAspect="1"/>
          </p:cNvSpPr>
          <p:nvPr>
            <p:ph type="body" sz="quarter" idx="40" hasCustomPrompt="1"/>
          </p:nvPr>
        </p:nvSpPr>
        <p:spPr>
          <a:xfrm>
            <a:off x="5747910" y="298091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0697E-2D3E-EF49-912E-533034A4E1B5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0" y="1544019"/>
            <a:ext cx="5842000" cy="35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chapter subtitle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nl-NL" noProof="0"/>
              <a:t>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7B1418-D68F-48FB-BC99-107321B4AED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FF955-8AEE-AA41-9BEA-58BC9CB350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F7B213F-F1E6-4DF1-BB44-DD0F9421F5DF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253" y="4530802"/>
            <a:ext cx="941385" cy="6715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8410" y="4726431"/>
            <a:ext cx="48718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accent1"/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09B84CE3-3E38-F440-82C0-5BF6125CC058}"/>
              </a:ext>
            </a:extLst>
          </p:cNvPr>
          <p:cNvCxnSpPr/>
          <p:nvPr userDrawn="1"/>
        </p:nvCxnSpPr>
        <p:spPr>
          <a:xfrm>
            <a:off x="419725" y="4591590"/>
            <a:ext cx="83660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71ACDA-B147-4F4B-B3BC-A30F0237E9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9194" y="5202340"/>
            <a:ext cx="1644465" cy="373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F188FB-E315-3044-82E5-AB50F5B56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194" y="4725638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Module 2 : Power Query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20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8" r:id="rId2"/>
    <p:sldLayoutId id="2147483693" r:id="rId3"/>
    <p:sldLayoutId id="2147483674" r:id="rId4"/>
    <p:sldLayoutId id="2147483675" r:id="rId5"/>
    <p:sldLayoutId id="2147483692" r:id="rId6"/>
    <p:sldLayoutId id="2147483662" r:id="rId7"/>
    <p:sldLayoutId id="2147483679" r:id="rId8"/>
    <p:sldLayoutId id="2147483681" r:id="rId9"/>
    <p:sldLayoutId id="2147483682" r:id="rId10"/>
    <p:sldLayoutId id="2147483680" r:id="rId11"/>
    <p:sldLayoutId id="2147483678" r:id="rId12"/>
    <p:sldLayoutId id="2147483672" r:id="rId13"/>
    <p:sldLayoutId id="2147483699" r:id="rId14"/>
    <p:sldLayoutId id="2147483704" r:id="rId15"/>
    <p:sldLayoutId id="2147483703" r:id="rId16"/>
    <p:sldLayoutId id="2147483700" r:id="rId17"/>
    <p:sldLayoutId id="2147483705" r:id="rId18"/>
    <p:sldLayoutId id="2147483706" r:id="rId19"/>
    <p:sldLayoutId id="2147483707" r:id="rId20"/>
    <p:sldLayoutId id="2147483708" r:id="rId21"/>
    <p:sldLayoutId id="2147483676" r:id="rId22"/>
    <p:sldLayoutId id="2147483694" r:id="rId23"/>
    <p:sldLayoutId id="2147483695" r:id="rId24"/>
    <p:sldLayoutId id="2147483673" r:id="rId25"/>
    <p:sldLayoutId id="2147483686" r:id="rId26"/>
    <p:sldLayoutId id="2147483683" r:id="rId27"/>
    <p:sldLayoutId id="2147483685" r:id="rId28"/>
    <p:sldLayoutId id="2147483690" r:id="rId29"/>
    <p:sldLayoutId id="2147483691" r:id="rId30"/>
    <p:sldLayoutId id="2147483701" r:id="rId31"/>
    <p:sldLayoutId id="2147483696" r:id="rId32"/>
    <p:sldLayoutId id="2147483697" r:id="rId33"/>
    <p:sldLayoutId id="2147483688" r:id="rId34"/>
    <p:sldLayoutId id="2147483689" r:id="rId35"/>
    <p:sldLayoutId id="2147483709" r:id="rId3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48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owtoexcel.org/power-query-tips-and-tricks/" TargetMode="External"/><Relationship Id="rId13" Type="http://schemas.openxmlformats.org/officeDocument/2006/relationships/hyperlink" Target="https://www.youtube.com/watch?v=OQKjfJTRNaU" TargetMode="External"/><Relationship Id="rId3" Type="http://schemas.openxmlformats.org/officeDocument/2006/relationships/hyperlink" Target="https://www.excelcampus.com/power-tools/power-query-overview/" TargetMode="External"/><Relationship Id="rId7" Type="http://schemas.openxmlformats.org/officeDocument/2006/relationships/hyperlink" Target="https://www.myonlinetraininghub.com/introduction-to-power-query" TargetMode="External"/><Relationship Id="rId12" Type="http://schemas.openxmlformats.org/officeDocument/2006/relationships/hyperlink" Target="https://docs.microsoft.com/nl-nl/powerquery-m/" TargetMode="External"/><Relationship Id="rId2" Type="http://schemas.openxmlformats.org/officeDocument/2006/relationships/hyperlink" Target="https://www.contextures.com/pivottableindex.html" TargetMode="External"/><Relationship Id="rId16" Type="http://schemas.openxmlformats.org/officeDocument/2006/relationships/hyperlink" Target="https://docs.microsoft.com/fr-fr/powerquery-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xceloffthegrid.com/power-query-introduction/" TargetMode="External"/><Relationship Id="rId11" Type="http://schemas.openxmlformats.org/officeDocument/2006/relationships/hyperlink" Target="https://docs.microsoft.com/nl-nl/power-query/" TargetMode="External"/><Relationship Id="rId5" Type="http://schemas.openxmlformats.org/officeDocument/2006/relationships/hyperlink" Target="https://chandoo.org/wp/power-query-tutorial/" TargetMode="External"/><Relationship Id="rId15" Type="http://schemas.openxmlformats.org/officeDocument/2006/relationships/hyperlink" Target="https://docs.microsoft.com/fr-fr/power-query/" TargetMode="External"/><Relationship Id="rId10" Type="http://schemas.openxmlformats.org/officeDocument/2006/relationships/hyperlink" Target="https://powerquery.how/" TargetMode="External"/><Relationship Id="rId4" Type="http://schemas.openxmlformats.org/officeDocument/2006/relationships/hyperlink" Target="https://www.goodly.co.in/tag/power-query/" TargetMode="External"/><Relationship Id="rId9" Type="http://schemas.openxmlformats.org/officeDocument/2006/relationships/hyperlink" Target="https://docs.microsoft.com/en-us/powerquery-m/" TargetMode="External"/><Relationship Id="rId14" Type="http://schemas.openxmlformats.org/officeDocument/2006/relationships/hyperlink" Target="https://www.youtube.com/watch?v=OYmcEGMApIU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ADA4172-D698-D448-B1D1-EBCD66EE6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>
                <a:latin typeface="Calibri" panose="020F0502020204030204" pitchFamily="34" charset="0"/>
                <a:ea typeface="Times New Roman" panose="02020603050405020304" pitchFamily="18" charset="0"/>
              </a:rPr>
              <a:t>Module 2: Power </a:t>
            </a:r>
            <a:r>
              <a:rPr lang="fr-BE" dirty="0" err="1">
                <a:latin typeface="Calibri" panose="020F0502020204030204" pitchFamily="34" charset="0"/>
                <a:ea typeface="Times New Roman" panose="02020603050405020304" pitchFamily="18" charset="0"/>
              </a:rPr>
              <a:t>Query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8850C9-9445-6C4D-BF1C-7DD7B79E28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Danny Puype –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Excel Business Intelligence van A </a:t>
            </a:r>
            <a:r>
              <a:rPr lang="fr-BE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tot</a:t>
            </a:r>
            <a:r>
              <a:rPr lang="fr-BE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Z 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F38005-5BA4-B2A0-DF80-3B95F56DF6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8)">
            <a:extLst>
              <a:ext uri="{FF2B5EF4-FFF2-40B4-BE49-F238E27FC236}">
                <a16:creationId xmlns:a16="http://schemas.microsoft.com/office/drawing/2014/main" id="{3083B9CD-B924-D7D1-58E5-C2B502992FFE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407" y="1407967"/>
            <a:ext cx="5209748" cy="303902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FB9E8E8-B51B-30E8-B1E9-FC1CE8AF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Specifieke</a:t>
            </a:r>
            <a:r>
              <a:rPr lang="en-GB" dirty="0"/>
              <a:t> </a:t>
            </a:r>
            <a:r>
              <a:rPr lang="en-GB" dirty="0" err="1"/>
              <a:t>transformatie</a:t>
            </a:r>
            <a:r>
              <a:rPr lang="en-GB" dirty="0"/>
              <a:t> van </a:t>
            </a:r>
            <a:r>
              <a:rPr lang="en-GB" dirty="0" err="1"/>
              <a:t>gegevens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A92BEAF-EA79-9EE4-A729-6483A6F53C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A0B21-3D43-B235-B792-37FB92DC64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5" r="5491"/>
          <a:stretch/>
        </p:blipFill>
        <p:spPr>
          <a:xfrm>
            <a:off x="3511296" y="1129316"/>
            <a:ext cx="5370145" cy="85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943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9)">
            <a:extLst>
              <a:ext uri="{FF2B5EF4-FFF2-40B4-BE49-F238E27FC236}">
                <a16:creationId xmlns:a16="http://schemas.microsoft.com/office/drawing/2014/main" id="{425E6E1F-0A04-6458-AD68-86886A9538FB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7" r="5416" b="5648"/>
          <a:stretch/>
        </p:blipFill>
        <p:spPr>
          <a:xfrm>
            <a:off x="217501" y="865452"/>
            <a:ext cx="4537900" cy="3258492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B7739AC-16C3-4F67-1AAD-9612A2F1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Kolommen</a:t>
            </a:r>
            <a:r>
              <a:rPr lang="en-GB" dirty="0"/>
              <a:t> </a:t>
            </a:r>
            <a:r>
              <a:rPr lang="en-GB" dirty="0" err="1"/>
              <a:t>toevoegen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C12152E-C74D-7102-AD40-DBA5E3D2BED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5187CE-FEF0-31FD-52A8-CDBCF9225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2" y="727309"/>
            <a:ext cx="4296727" cy="1024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59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10)">
            <a:extLst>
              <a:ext uri="{FF2B5EF4-FFF2-40B4-BE49-F238E27FC236}">
                <a16:creationId xmlns:a16="http://schemas.microsoft.com/office/drawing/2014/main" id="{BA554658-A20C-DB91-5F65-41914BD73A7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65" r="3322" b="20462"/>
          <a:stretch/>
        </p:blipFill>
        <p:spPr>
          <a:xfrm>
            <a:off x="246888" y="1035368"/>
            <a:ext cx="4745736" cy="2126932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D3530601-5609-2AC4-BCC5-BEA81D941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Geavanceerde</a:t>
            </a:r>
            <a:r>
              <a:rPr lang="en-GB" dirty="0"/>
              <a:t> </a:t>
            </a:r>
            <a:r>
              <a:rPr lang="en-GB" dirty="0" err="1"/>
              <a:t>mogelijkheden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6A67C18-F130-DDCD-DB43-EFA49F2AF97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A45EB4-FC25-0F1A-37CA-00722EEBD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848" y="2724290"/>
            <a:ext cx="3498869" cy="1536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4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9FF30-F90C-950F-426D-7BE44446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Settings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A0D8C8-D925-54E1-1651-7C729F3913FC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>
            <a:normAutofit lnSpcReduction="10000"/>
          </a:bodyPr>
          <a:lstStyle/>
          <a:p>
            <a:r>
              <a:rPr lang="nl-BE" dirty="0" err="1"/>
              <a:t>Current</a:t>
            </a:r>
            <a:r>
              <a:rPr lang="nl-BE" dirty="0"/>
              <a:t> </a:t>
            </a:r>
            <a:r>
              <a:rPr lang="nl-BE" dirty="0" err="1"/>
              <a:t>workbook</a:t>
            </a:r>
            <a:r>
              <a:rPr lang="nl-BE" dirty="0"/>
              <a:t> versus </a:t>
            </a:r>
            <a:r>
              <a:rPr lang="nl-BE" dirty="0" err="1"/>
              <a:t>global</a:t>
            </a:r>
            <a:r>
              <a:rPr lang="nl-BE" dirty="0"/>
              <a:t> </a:t>
            </a:r>
            <a:r>
              <a:rPr lang="nl-BE" dirty="0" err="1"/>
              <a:t>settings</a:t>
            </a:r>
            <a:endParaRPr lang="nl-BE" dirty="0"/>
          </a:p>
          <a:p>
            <a:r>
              <a:rPr lang="nl-BE" dirty="0"/>
              <a:t>Query options</a:t>
            </a:r>
          </a:p>
          <a:p>
            <a:pPr lvl="1"/>
            <a:r>
              <a:rPr lang="nl-BE" dirty="0" err="1"/>
              <a:t>Regional</a:t>
            </a:r>
            <a:r>
              <a:rPr lang="nl-BE" dirty="0"/>
              <a:t>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/>
              <a:t>Privacy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 err="1"/>
              <a:t>Enable</a:t>
            </a:r>
            <a:r>
              <a:rPr lang="nl-BE" dirty="0"/>
              <a:t> </a:t>
            </a:r>
            <a:r>
              <a:rPr lang="nl-BE" dirty="0" err="1"/>
              <a:t>intellisense</a:t>
            </a:r>
            <a:endParaRPr lang="nl-BE" dirty="0"/>
          </a:p>
          <a:p>
            <a:r>
              <a:rPr lang="nl-BE" dirty="0"/>
              <a:t>Data </a:t>
            </a:r>
            <a:r>
              <a:rPr lang="nl-BE" dirty="0" err="1"/>
              <a:t>settings</a:t>
            </a:r>
            <a:endParaRPr lang="nl-BE" dirty="0"/>
          </a:p>
          <a:p>
            <a:pPr lvl="1"/>
            <a:r>
              <a:rPr lang="nl-BE" dirty="0"/>
              <a:t>Type </a:t>
            </a:r>
            <a:r>
              <a:rPr lang="nl-BE" dirty="0" err="1"/>
              <a:t>detect</a:t>
            </a:r>
            <a:r>
              <a:rPr lang="nl-BE" dirty="0"/>
              <a:t> </a:t>
            </a:r>
          </a:p>
          <a:p>
            <a:pPr lvl="1"/>
            <a:r>
              <a:rPr lang="nl-BE" dirty="0"/>
              <a:t>Default load </a:t>
            </a:r>
          </a:p>
          <a:p>
            <a:pPr lvl="1"/>
            <a:r>
              <a:rPr lang="nl-BE" dirty="0" err="1"/>
              <a:t>Fast</a:t>
            </a:r>
            <a:r>
              <a:rPr lang="nl-BE" dirty="0"/>
              <a:t> data load</a:t>
            </a:r>
          </a:p>
          <a:p>
            <a:r>
              <a:rPr lang="nl-BE" dirty="0"/>
              <a:t>Excel Query </a:t>
            </a:r>
            <a:r>
              <a:rPr lang="nl-BE" dirty="0" err="1"/>
              <a:t>Properties</a:t>
            </a:r>
            <a:endParaRPr lang="nl-BE" dirty="0"/>
          </a:p>
          <a:p>
            <a:pPr lvl="1"/>
            <a:r>
              <a:rPr lang="nl-BE" dirty="0" err="1"/>
              <a:t>Refresh</a:t>
            </a:r>
            <a:r>
              <a:rPr lang="nl-BE" dirty="0"/>
              <a:t> </a:t>
            </a:r>
            <a:r>
              <a:rPr lang="nl-BE" dirty="0" err="1"/>
              <a:t>settings</a:t>
            </a:r>
            <a:r>
              <a:rPr lang="nl-BE" dirty="0"/>
              <a:t> : on load, timing, background</a:t>
            </a:r>
          </a:p>
          <a:p>
            <a:pPr lvl="1"/>
            <a:r>
              <a:rPr lang="nl-BE" dirty="0"/>
              <a:t>Query </a:t>
            </a:r>
            <a:r>
              <a:rPr lang="nl-BE" dirty="0" err="1"/>
              <a:t>definition</a:t>
            </a:r>
            <a:r>
              <a:rPr lang="nl-BE" dirty="0"/>
              <a:t> / </a:t>
            </a:r>
            <a:r>
              <a:rPr lang="nl-BE" dirty="0" err="1"/>
              <a:t>connection</a:t>
            </a:r>
            <a:endParaRPr lang="nl-BE" dirty="0"/>
          </a:p>
          <a:p>
            <a:pPr lvl="1"/>
            <a:endParaRPr lang="nl-BE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E215B1-D4F1-8C6D-E5AD-21D44F19EB7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204B-6CBE-AC45-1158-7B711CAE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Functions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so</a:t>
            </a:r>
            <a:r>
              <a:rPr lang="nl-BE" dirty="0"/>
              <a:t> 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2F314-2D31-7062-2EAB-26A6B480498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18553" y="892175"/>
            <a:ext cx="8211097" cy="349244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= #shared</a:t>
            </a:r>
          </a:p>
          <a:p>
            <a:r>
              <a:rPr lang="en-GB" dirty="0"/>
              <a:t>= </a:t>
            </a:r>
            <a:r>
              <a:rPr lang="en-GB" dirty="0" err="1"/>
              <a:t>Folder.Files</a:t>
            </a:r>
            <a:r>
              <a:rPr lang="en-GB" dirty="0"/>
              <a:t>(</a:t>
            </a:r>
            <a:r>
              <a:rPr lang="en-GB" dirty="0" err="1"/>
              <a:t>myPath</a:t>
            </a:r>
            <a:r>
              <a:rPr lang="en-GB" dirty="0"/>
              <a:t>)</a:t>
            </a:r>
          </a:p>
          <a:p>
            <a:r>
              <a:rPr lang="en-GB" dirty="0"/>
              <a:t>= </a:t>
            </a:r>
            <a:r>
              <a:rPr lang="en-GB" dirty="0" err="1"/>
              <a:t>Excel.CurrentWorkbook</a:t>
            </a:r>
            <a:r>
              <a:rPr lang="en-GB" dirty="0"/>
              <a:t>() &amp; </a:t>
            </a:r>
            <a:r>
              <a:rPr lang="en-GB" dirty="0" err="1"/>
              <a:t>Excel.Workbook</a:t>
            </a:r>
            <a:r>
              <a:rPr lang="en-GB" dirty="0"/>
              <a:t>([Content],true)  &amp; </a:t>
            </a:r>
            <a:r>
              <a:rPr lang="en-GB" dirty="0" err="1"/>
              <a:t>Csv.Document</a:t>
            </a:r>
            <a:r>
              <a:rPr lang="en-GB" dirty="0"/>
              <a:t>([Content])</a:t>
            </a:r>
          </a:p>
          <a:p>
            <a:r>
              <a:rPr lang="en-GB" dirty="0"/>
              <a:t>Date </a:t>
            </a:r>
            <a:r>
              <a:rPr lang="en-GB" dirty="0" err="1"/>
              <a:t>fx</a:t>
            </a:r>
            <a:r>
              <a:rPr lang="en-GB" dirty="0"/>
              <a:t>: </a:t>
            </a:r>
            <a:r>
              <a:rPr lang="en-GB" dirty="0" err="1"/>
              <a:t>Date.DayOfWeekName</a:t>
            </a:r>
            <a:r>
              <a:rPr lang="en-GB" dirty="0"/>
              <a:t>([Datum]), </a:t>
            </a:r>
            <a:r>
              <a:rPr lang="en-GB" dirty="0" err="1"/>
              <a:t>Date.Year</a:t>
            </a:r>
            <a:r>
              <a:rPr lang="en-GB" dirty="0"/>
              <a:t>([Datum]) , </a:t>
            </a:r>
            <a:r>
              <a:rPr lang="en-GB" dirty="0" err="1"/>
              <a:t>Date.From</a:t>
            </a:r>
            <a:r>
              <a:rPr lang="en-GB" dirty="0"/>
              <a:t>(</a:t>
            </a:r>
            <a:r>
              <a:rPr lang="en-GB" dirty="0" err="1"/>
              <a:t>DateTime.LocalNow</a:t>
            </a:r>
            <a:r>
              <a:rPr lang="en-GB" dirty="0"/>
              <a:t>()) , </a:t>
            </a:r>
            <a:r>
              <a:rPr lang="en-GB" dirty="0" err="1"/>
              <a:t>Date.Year</a:t>
            </a:r>
            <a:r>
              <a:rPr lang="en-GB" dirty="0"/>
              <a:t>(</a:t>
            </a:r>
            <a:r>
              <a:rPr lang="en-GB" dirty="0" err="1"/>
              <a:t>DateTime.LocalNow</a:t>
            </a:r>
            <a:r>
              <a:rPr lang="en-GB" dirty="0"/>
              <a:t>()) etc.</a:t>
            </a:r>
          </a:p>
          <a:p>
            <a:r>
              <a:rPr lang="en-GB" dirty="0"/>
              <a:t>Number </a:t>
            </a:r>
            <a:r>
              <a:rPr lang="en-GB" dirty="0" err="1"/>
              <a:t>fx</a:t>
            </a:r>
            <a:r>
              <a:rPr lang="en-GB" dirty="0"/>
              <a:t>: </a:t>
            </a:r>
            <a:r>
              <a:rPr lang="en-GB" dirty="0" err="1"/>
              <a:t>Number.ToText</a:t>
            </a:r>
            <a:r>
              <a:rPr lang="en-GB" dirty="0"/>
              <a:t>, </a:t>
            </a:r>
            <a:r>
              <a:rPr lang="en-GB" dirty="0" err="1"/>
              <a:t>Number.FromText</a:t>
            </a:r>
            <a:r>
              <a:rPr lang="en-GB" dirty="0"/>
              <a:t>, </a:t>
            </a:r>
            <a:r>
              <a:rPr lang="en-GB" dirty="0" err="1"/>
              <a:t>Number.Round</a:t>
            </a:r>
            <a:endParaRPr lang="en-GB" dirty="0"/>
          </a:p>
          <a:p>
            <a:r>
              <a:rPr lang="en-GB" dirty="0"/>
              <a:t>= {"A".."Z"}, = </a:t>
            </a:r>
            <a:r>
              <a:rPr lang="en-GB" dirty="0" err="1"/>
              <a:t>List.Repeat</a:t>
            </a:r>
            <a:r>
              <a:rPr lang="en-GB" dirty="0"/>
              <a:t>({1..5}, 3 ), = </a:t>
            </a:r>
            <a:r>
              <a:rPr lang="en-GB" dirty="0" err="1"/>
              <a:t>List.Numbers</a:t>
            </a:r>
            <a:r>
              <a:rPr lang="en-GB" dirty="0"/>
              <a:t>(2, 20, 2), = {</a:t>
            </a:r>
            <a:r>
              <a:rPr lang="en-GB" dirty="0" err="1"/>
              <a:t>Number.From</a:t>
            </a:r>
            <a:r>
              <a:rPr lang="en-GB" dirty="0"/>
              <a:t>(#date(2017,1,1))..Number.From(#date(2017,12,31))}	</a:t>
            </a:r>
          </a:p>
          <a:p>
            <a:r>
              <a:rPr lang="en-GB" dirty="0" err="1"/>
              <a:t>Text.Combine</a:t>
            </a:r>
            <a:r>
              <a:rPr lang="en-GB" dirty="0"/>
              <a:t>()</a:t>
            </a:r>
          </a:p>
          <a:p>
            <a:r>
              <a:rPr lang="en-GB" dirty="0"/>
              <a:t>Functions to solve problems with data types : </a:t>
            </a:r>
            <a:r>
              <a:rPr lang="en-GB" dirty="0" err="1"/>
              <a:t>Text.From</a:t>
            </a:r>
            <a:r>
              <a:rPr lang="en-GB" dirty="0"/>
              <a:t> - </a:t>
            </a:r>
            <a:r>
              <a:rPr lang="en-GB" dirty="0" err="1"/>
              <a:t>Time.ToText</a:t>
            </a:r>
            <a:r>
              <a:rPr lang="en-GB" dirty="0"/>
              <a:t> - </a:t>
            </a:r>
            <a:r>
              <a:rPr lang="en-GB" dirty="0" err="1"/>
              <a:t>Date.ToText</a:t>
            </a:r>
            <a:r>
              <a:rPr lang="en-GB" dirty="0"/>
              <a:t> </a:t>
            </a:r>
          </a:p>
          <a:p>
            <a:r>
              <a:rPr lang="en-GB" dirty="0" err="1"/>
              <a:t>DateTime.ToText</a:t>
            </a:r>
            <a:r>
              <a:rPr lang="en-GB" dirty="0"/>
              <a:t> - </a:t>
            </a:r>
            <a:r>
              <a:rPr lang="en-GB" dirty="0" err="1"/>
              <a:t>Number.ToText</a:t>
            </a:r>
            <a:r>
              <a:rPr lang="en-GB" dirty="0"/>
              <a:t> - </a:t>
            </a:r>
            <a:r>
              <a:rPr lang="en-GB" dirty="0" err="1"/>
              <a:t>Duration.ToText</a:t>
            </a:r>
            <a:r>
              <a:rPr lang="en-GB" dirty="0"/>
              <a:t> etc.</a:t>
            </a:r>
          </a:p>
          <a:p>
            <a:r>
              <a:rPr lang="en-GB" dirty="0"/>
              <a:t>Data types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59F9C-285F-5AD5-DAA7-DE543F54E6E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2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11)">
            <a:extLst>
              <a:ext uri="{FF2B5EF4-FFF2-40B4-BE49-F238E27FC236}">
                <a16:creationId xmlns:a16="http://schemas.microsoft.com/office/drawing/2014/main" id="{5827F31F-C274-0076-CE51-6BB9CC438CB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4" b="21204"/>
          <a:stretch/>
        </p:blipFill>
        <p:spPr>
          <a:xfrm>
            <a:off x="3567532" y="1362634"/>
            <a:ext cx="5334161" cy="2489275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6C0937C-3E2F-E9B9-C550-BE9897F3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Shortcuts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FA742F7-AD23-6017-6AA6-BE66F76EDC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3A581-5DE0-3D75-A254-3F5694219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72" y="1032463"/>
            <a:ext cx="2616767" cy="3332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285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992C-09B1-9C1A-D9F1-8D123B08C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Shortcuts 2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BD68ED-D583-4D17-FF0C-6D04747A1D5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FF9BF25-E203-FB22-590A-65F6904EE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9307"/>
              </p:ext>
            </p:extLst>
          </p:nvPr>
        </p:nvGraphicFramePr>
        <p:xfrm>
          <a:off x="2400300" y="143223"/>
          <a:ext cx="6115050" cy="4330801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179959">
                  <a:extLst>
                    <a:ext uri="{9D8B030D-6E8A-4147-A177-3AD203B41FA5}">
                      <a16:colId xmlns:a16="http://schemas.microsoft.com/office/drawing/2014/main" val="1549130325"/>
                    </a:ext>
                  </a:extLst>
                </a:gridCol>
                <a:gridCol w="2935091">
                  <a:extLst>
                    <a:ext uri="{9D8B030D-6E8A-4147-A177-3AD203B41FA5}">
                      <a16:colId xmlns:a16="http://schemas.microsoft.com/office/drawing/2014/main" val="4213476"/>
                    </a:ext>
                  </a:extLst>
                </a:gridCol>
              </a:tblGrid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Key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Description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82924137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QAT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Launch Power </a:t>
                      </a:r>
                      <a:r>
                        <a:rPr lang="fr-BE" sz="1400" dirty="0" err="1">
                          <a:effectLst/>
                        </a:rPr>
                        <a:t>Query</a:t>
                      </a:r>
                      <a:r>
                        <a:rPr lang="fr-BE" sz="1400" dirty="0">
                          <a:effectLst/>
                        </a:rPr>
                        <a:t> </a:t>
                      </a:r>
                      <a:r>
                        <a:rPr lang="fr-BE" sz="1400" dirty="0" err="1">
                          <a:effectLst/>
                        </a:rPr>
                        <a:t>window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42015289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Shft</a:t>
                      </a:r>
                      <a:r>
                        <a:rPr lang="fr-BE" sz="1400" dirty="0">
                          <a:effectLst/>
                        </a:rPr>
                        <a:t> ++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Zoom in – increase font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4802637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Shft</a:t>
                      </a:r>
                      <a:r>
                        <a:rPr lang="fr-BE" sz="1400" dirty="0">
                          <a:effectLst/>
                        </a:rPr>
                        <a:t> --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Zoom out – decrease font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187553595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Ctrl-0 (</a:t>
                      </a:r>
                      <a:r>
                        <a:rPr lang="fr-BE" sz="1400" dirty="0" err="1">
                          <a:effectLst/>
                        </a:rPr>
                        <a:t>text</a:t>
                      </a:r>
                      <a:r>
                        <a:rPr lang="fr-BE" sz="1400" dirty="0">
                          <a:effectLst/>
                        </a:rPr>
                        <a:t> keyboard)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Reset zoom 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081130746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Home - 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first - last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523674981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Ctrl-Home &amp; Ctrl-End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first &amp; last cell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28100461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Alt-Home &amp; Alt-End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top &amp; bottom of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344496680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Ctrl-G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Go to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16945299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 dirty="0">
                          <a:effectLst/>
                        </a:rPr>
                        <a:t>Ctrl-</a:t>
                      </a:r>
                      <a:r>
                        <a:rPr lang="fr-BE" sz="1400" dirty="0" err="1">
                          <a:effectLst/>
                        </a:rPr>
                        <a:t>Space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current column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1126955074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Shft-arrows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adjacent columns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491734813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fr-BE" sz="1400">
                          <a:effectLst/>
                        </a:rPr>
                        <a:t>Ctrl-A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all columns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511522700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Arrows to left to select ID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Select row and preview all row data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373569023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Ctrl-E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Column by example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842634281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Select column + Ctrl arrow down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Change column type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67898506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Ctrl-M or right click in query panel</a:t>
                      </a:r>
                      <a:endParaRPr lang="en-GB" sz="105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Blank query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2989841395"/>
                  </a:ext>
                </a:extLst>
              </a:tr>
              <a:tr h="2547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F2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Rename</a:t>
                      </a:r>
                      <a:endParaRPr lang="en-GB" sz="1050" dirty="0"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246" marR="29246" marT="0" marB="0"/>
                </a:tc>
                <a:extLst>
                  <a:ext uri="{0D108BD9-81ED-4DB2-BD59-A6C34878D82A}">
                    <a16:rowId xmlns:a16="http://schemas.microsoft.com/office/drawing/2014/main" val="4211573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7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2719-59C9-25E0-BF90-4AF5B0FF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Samples</a:t>
            </a: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E101C-422F-8653-8F4D-7A80B33FF99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18553" y="892175"/>
            <a:ext cx="8300904" cy="3492448"/>
          </a:xfrm>
        </p:spPr>
        <p:txBody>
          <a:bodyPr numCol="2">
            <a:normAutofit fontScale="92500" lnSpcReduction="10000"/>
          </a:bodyPr>
          <a:lstStyle/>
          <a:p>
            <a:r>
              <a:rPr lang="fr-BE" dirty="0"/>
              <a:t>1 - MakingConnections.xlsx</a:t>
            </a:r>
          </a:p>
          <a:p>
            <a:r>
              <a:rPr lang="fr-BE" dirty="0"/>
              <a:t>2 - Basic Manips </a:t>
            </a:r>
            <a:r>
              <a:rPr lang="fr-BE" dirty="0" err="1"/>
              <a:t>with</a:t>
            </a:r>
            <a:r>
              <a:rPr lang="fr-BE" dirty="0"/>
              <a:t> group - Orders.xlsx</a:t>
            </a:r>
          </a:p>
          <a:p>
            <a:r>
              <a:rPr lang="fr-BE" dirty="0"/>
              <a:t>3 - </a:t>
            </a:r>
            <a:r>
              <a:rPr lang="fr-BE" dirty="0" err="1"/>
              <a:t>Merging</a:t>
            </a:r>
            <a:r>
              <a:rPr lang="fr-BE" dirty="0"/>
              <a:t> Appending.xlsx</a:t>
            </a:r>
          </a:p>
          <a:p>
            <a:r>
              <a:rPr lang="fr-BE" dirty="0"/>
              <a:t>4 - Combine </a:t>
            </a:r>
            <a:r>
              <a:rPr lang="fr-BE" dirty="0" err="1"/>
              <a:t>with</a:t>
            </a:r>
            <a:r>
              <a:rPr lang="fr-BE" dirty="0"/>
              <a:t> first example.xlsx</a:t>
            </a:r>
          </a:p>
          <a:p>
            <a:r>
              <a:rPr lang="fr-BE" dirty="0"/>
              <a:t>5 - </a:t>
            </a:r>
            <a:r>
              <a:rPr lang="fr-BE" dirty="0" err="1"/>
              <a:t>SourceData</a:t>
            </a:r>
            <a:r>
              <a:rPr lang="fr-BE" dirty="0"/>
              <a:t> csv or Excel.xlsx</a:t>
            </a:r>
          </a:p>
          <a:p>
            <a:r>
              <a:rPr lang="fr-BE" dirty="0"/>
              <a:t>6 - </a:t>
            </a:r>
            <a:r>
              <a:rPr lang="fr-BE" dirty="0" err="1"/>
              <a:t>Verkoop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some</a:t>
            </a:r>
            <a:r>
              <a:rPr lang="fr-BE" dirty="0"/>
              <a:t> datefx.xlsx</a:t>
            </a:r>
          </a:p>
          <a:p>
            <a:r>
              <a:rPr lang="fr-BE" dirty="0"/>
              <a:t>7 - Demography.xlsx</a:t>
            </a:r>
          </a:p>
          <a:p>
            <a:r>
              <a:rPr lang="fr-BE" dirty="0"/>
              <a:t>8 - </a:t>
            </a:r>
            <a:r>
              <a:rPr lang="fr-BE" dirty="0" err="1"/>
              <a:t>Cleaning</a:t>
            </a:r>
            <a:r>
              <a:rPr lang="fr-BE" dirty="0"/>
              <a:t> and </a:t>
            </a:r>
            <a:r>
              <a:rPr lang="fr-BE" dirty="0" err="1"/>
              <a:t>Parameter</a:t>
            </a:r>
            <a:r>
              <a:rPr lang="fr-BE" dirty="0"/>
              <a:t> + F(x).xlsx</a:t>
            </a:r>
          </a:p>
          <a:p>
            <a:r>
              <a:rPr lang="fr-BE" dirty="0"/>
              <a:t>9 - Opleidingen.xlsx</a:t>
            </a:r>
          </a:p>
          <a:p>
            <a:r>
              <a:rPr lang="fr-BE" dirty="0"/>
              <a:t>10 - </a:t>
            </a:r>
            <a:r>
              <a:rPr lang="fr-BE" dirty="0" err="1"/>
              <a:t>Consolidate</a:t>
            </a:r>
            <a:r>
              <a:rPr lang="fr-BE" dirty="0"/>
              <a:t> PharmaSales.xlsx</a:t>
            </a:r>
          </a:p>
          <a:p>
            <a:r>
              <a:rPr lang="fr-BE" dirty="0"/>
              <a:t>11 - Grouping.xlsx</a:t>
            </a:r>
          </a:p>
          <a:p>
            <a:r>
              <a:rPr lang="fr-BE" dirty="0"/>
              <a:t>12 - Rates and Sheets consolidation.xlsx</a:t>
            </a:r>
          </a:p>
          <a:p>
            <a:r>
              <a:rPr lang="fr-BE" dirty="0"/>
              <a:t>13 - </a:t>
            </a:r>
            <a:r>
              <a:rPr lang="fr-BE" dirty="0" err="1"/>
              <a:t>Playing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Lists.xlsx</a:t>
            </a:r>
          </a:p>
          <a:p>
            <a:r>
              <a:rPr lang="fr-BE" dirty="0"/>
              <a:t>14 - </a:t>
            </a:r>
            <a:r>
              <a:rPr lang="fr-BE" dirty="0" err="1"/>
              <a:t>Calendar</a:t>
            </a:r>
            <a:r>
              <a:rPr lang="fr-BE" dirty="0"/>
              <a:t> Dimensions.xlsx</a:t>
            </a:r>
          </a:p>
          <a:p>
            <a:r>
              <a:rPr lang="fr-BE" dirty="0"/>
              <a:t>15 - Data Manipulation - Best player.xlsx</a:t>
            </a:r>
          </a:p>
          <a:p>
            <a:r>
              <a:rPr lang="fr-BE" dirty="0"/>
              <a:t>16 - </a:t>
            </a:r>
            <a:r>
              <a:rPr lang="fr-BE" dirty="0" err="1"/>
              <a:t>Get</a:t>
            </a:r>
            <a:r>
              <a:rPr lang="fr-BE" dirty="0"/>
              <a:t> data </a:t>
            </a:r>
            <a:r>
              <a:rPr lang="fr-BE" dirty="0" err="1"/>
              <a:t>from</a:t>
            </a:r>
            <a:r>
              <a:rPr lang="fr-BE" dirty="0"/>
              <a:t> Wiki - </a:t>
            </a:r>
            <a:r>
              <a:rPr lang="fr-BE" dirty="0" err="1"/>
              <a:t>Belgian</a:t>
            </a:r>
            <a:r>
              <a:rPr lang="fr-BE" dirty="0"/>
              <a:t> players.xlsx</a:t>
            </a:r>
          </a:p>
          <a:p>
            <a:r>
              <a:rPr lang="fr-BE" dirty="0"/>
              <a:t>17 - Concatenation.xlsx</a:t>
            </a:r>
          </a:p>
          <a:p>
            <a:r>
              <a:rPr lang="fr-BE" dirty="0"/>
              <a:t>18 - Datefx.xlsx</a:t>
            </a:r>
          </a:p>
          <a:p>
            <a:r>
              <a:rPr lang="fr-BE" dirty="0"/>
              <a:t>19 - DataTypes.xlsx</a:t>
            </a:r>
          </a:p>
          <a:p>
            <a:r>
              <a:rPr lang="fr-BE" dirty="0"/>
              <a:t> 20 - InvokedFunction.xlsx</a:t>
            </a:r>
          </a:p>
          <a:p>
            <a:r>
              <a:rPr lang="fr-BE" dirty="0"/>
              <a:t> 21 - </a:t>
            </a:r>
            <a:r>
              <a:rPr lang="fr-BE" dirty="0" err="1"/>
              <a:t>Changed</a:t>
            </a:r>
            <a:r>
              <a:rPr lang="fr-BE" dirty="0"/>
              <a:t> Names.xlsx</a:t>
            </a:r>
          </a:p>
          <a:p>
            <a:endParaRPr lang="fr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F0F12-D57F-E01F-0977-E24046B22A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Module 2 : Power Query</a:t>
            </a:r>
          </a:p>
        </p:txBody>
      </p:sp>
    </p:spTree>
    <p:extLst>
      <p:ext uri="{BB962C8B-B14F-4D97-AF65-F5344CB8AC3E}">
        <p14:creationId xmlns:p14="http://schemas.microsoft.com/office/powerpoint/2010/main" val="43572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Interessante bronnen</a:t>
            </a:r>
            <a:endParaRPr lang="fr-BE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18553" y="892175"/>
            <a:ext cx="8009167" cy="3721014"/>
          </a:xfrm>
        </p:spPr>
        <p:txBody>
          <a:bodyPr>
            <a:normAutofit fontScale="55000" lnSpcReduction="20000"/>
          </a:bodyPr>
          <a:lstStyle/>
          <a:p>
            <a:r>
              <a:rPr lang="fr-BE" dirty="0"/>
              <a:t>EN</a:t>
            </a:r>
            <a:endParaRPr lang="fr-BE" dirty="0">
              <a:hlinkClick r:id="rId2"/>
            </a:endParaRPr>
          </a:p>
          <a:p>
            <a:pPr lvl="1"/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  <a:hlinkClick r:id="rId3"/>
              </a:rPr>
              <a:t>https://www.excelcampus.com/power-tools/power-query-overview/</a:t>
            </a:r>
            <a:endParaRPr lang="fr-BE" b="0" i="0" u="none" strike="noStrike" dirty="0">
              <a:solidFill>
                <a:srgbClr val="0F1111"/>
              </a:solidFill>
              <a:effectLst/>
              <a:latin typeface="Amazon Ember"/>
            </a:endParaRPr>
          </a:p>
          <a:p>
            <a:pPr lvl="1"/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  <a:hlinkClick r:id="rId4"/>
              </a:rPr>
              <a:t>https://www.goodly.co.in/tag/power-query/</a:t>
            </a:r>
            <a:endParaRPr lang="fr-BE" b="0" i="0" u="none" strike="noStrike" dirty="0">
              <a:solidFill>
                <a:srgbClr val="0F1111"/>
              </a:solidFill>
              <a:effectLst/>
              <a:latin typeface="Amazon Ember"/>
            </a:endParaRPr>
          </a:p>
          <a:p>
            <a:pPr lvl="1"/>
            <a:r>
              <a:rPr lang="fr-BE" dirty="0">
                <a:solidFill>
                  <a:srgbClr val="0F1111"/>
                </a:solidFill>
                <a:latin typeface="Amazon Ember"/>
                <a:hlinkClick r:id="rId5"/>
              </a:rPr>
              <a:t>https://chandoo.org/wp/power-query-tutorial/</a:t>
            </a:r>
            <a:endParaRPr lang="fr-BE" dirty="0">
              <a:solidFill>
                <a:srgbClr val="0F1111"/>
              </a:solidFill>
              <a:latin typeface="Amazon Ember"/>
            </a:endParaRPr>
          </a:p>
          <a:p>
            <a:pPr lvl="1"/>
            <a:r>
              <a:rPr lang="fr-BE" dirty="0">
                <a:solidFill>
                  <a:srgbClr val="0F1111"/>
                </a:solidFill>
                <a:latin typeface="Amazon Ember"/>
                <a:hlinkClick r:id="rId6"/>
              </a:rPr>
              <a:t>https://exceloffthegrid.com/power-query-introduction/</a:t>
            </a:r>
            <a:endParaRPr lang="fr-BE" dirty="0">
              <a:solidFill>
                <a:srgbClr val="0F1111"/>
              </a:solidFill>
              <a:latin typeface="Amazon Ember"/>
            </a:endParaRPr>
          </a:p>
          <a:p>
            <a:pPr lvl="1"/>
            <a:r>
              <a:rPr lang="fr-BE" dirty="0">
                <a:solidFill>
                  <a:srgbClr val="0F1111"/>
                </a:solidFill>
                <a:latin typeface="Amazon Ember"/>
                <a:hlinkClick r:id="rId7"/>
              </a:rPr>
              <a:t>https://www.myonlinetraininghub.com/introduction-to-power-query</a:t>
            </a:r>
            <a:endParaRPr lang="fr-BE" dirty="0">
              <a:solidFill>
                <a:srgbClr val="0F1111"/>
              </a:solidFill>
              <a:latin typeface="Amazon Ember"/>
            </a:endParaRPr>
          </a:p>
          <a:p>
            <a:pPr lvl="1"/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  <a:hlinkClick r:id="rId8"/>
              </a:rPr>
              <a:t>https://www.howtoexcel.org/power-query-tips-and-tricks/</a:t>
            </a:r>
            <a:endParaRPr lang="fr-BE" b="0" i="0" u="none" strike="noStrike" dirty="0">
              <a:solidFill>
                <a:srgbClr val="0F1111"/>
              </a:solidFill>
              <a:effectLst/>
              <a:latin typeface="Amazon Ember"/>
            </a:endParaRPr>
          </a:p>
          <a:p>
            <a:pPr lvl="1"/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  <a:hlinkClick r:id="rId9"/>
              </a:rPr>
              <a:t>https://docs.microsoft.com/en-us/powerquery-m/</a:t>
            </a:r>
            <a:endParaRPr lang="fr-BE" b="0" i="0" u="none" strike="noStrike" dirty="0">
              <a:solidFill>
                <a:srgbClr val="0F1111"/>
              </a:solidFill>
              <a:effectLst/>
              <a:latin typeface="Amazon Ember"/>
            </a:endParaRPr>
          </a:p>
          <a:p>
            <a:pPr lvl="1"/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  <a:hlinkClick r:id="rId10"/>
              </a:rPr>
              <a:t>https://powerquery.how</a:t>
            </a:r>
            <a:endParaRPr lang="fr-BE" b="0" i="0" u="none" strike="noStrike" dirty="0">
              <a:solidFill>
                <a:srgbClr val="0F1111"/>
              </a:solidFill>
              <a:effectLst/>
              <a:latin typeface="Amazon Ember"/>
            </a:endParaRPr>
          </a:p>
          <a:p>
            <a:pPr lvl="1"/>
            <a:r>
              <a:rPr lang="en-GB" dirty="0">
                <a:solidFill>
                  <a:srgbClr val="0F1111"/>
                </a:solidFill>
                <a:latin typeface="Amazon Ember"/>
              </a:rPr>
              <a:t>Collect, Combine, and Transform Data Using Power Query in Excel and Power BI (Business Skills) - Gil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Raviv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 </a:t>
            </a:r>
          </a:p>
          <a:p>
            <a:pPr lvl="1"/>
            <a:r>
              <a:rPr lang="en-GB" dirty="0">
                <a:solidFill>
                  <a:srgbClr val="0F1111"/>
                </a:solidFill>
                <a:latin typeface="Amazon Ember"/>
              </a:rPr>
              <a:t>Power Query for Power BI and Excel - Christopher Webb &amp;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Crossjoin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 Consulting Limited</a:t>
            </a:r>
          </a:p>
          <a:p>
            <a:pPr lvl="1"/>
            <a:r>
              <a:rPr lang="en-GB" dirty="0">
                <a:solidFill>
                  <a:srgbClr val="0F1111"/>
                </a:solidFill>
                <a:latin typeface="Amazon Ember"/>
              </a:rPr>
              <a:t>M Is for (Data) Monkey: A Guide to the M Language in Excel Power Query - Ken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Puls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 </a:t>
            </a:r>
          </a:p>
          <a:p>
            <a:pPr lvl="1"/>
            <a:r>
              <a:rPr lang="en-GB" b="0" i="0" dirty="0">
                <a:solidFill>
                  <a:srgbClr val="0F1111"/>
                </a:solidFill>
                <a:effectLst/>
                <a:latin typeface="Amazon Ember"/>
              </a:rPr>
              <a:t>The Definitive Guide to Power Query (M) - 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 Greg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Deckler</a:t>
            </a:r>
            <a:r>
              <a:rPr lang="en-GB" dirty="0">
                <a:solidFill>
                  <a:srgbClr val="0F1111"/>
                </a:solidFill>
                <a:latin typeface="Amazon Ember"/>
              </a:rPr>
              <a:t>, Rick de Groot, Melissa de Korte -  </a:t>
            </a:r>
            <a:r>
              <a:rPr lang="en-GB" dirty="0" err="1">
                <a:solidFill>
                  <a:srgbClr val="0F1111"/>
                </a:solidFill>
                <a:latin typeface="Amazon Ember"/>
              </a:rPr>
              <a:t>Packt</a:t>
            </a:r>
            <a:endParaRPr lang="fr-BE" dirty="0">
              <a:solidFill>
                <a:srgbClr val="0F1111"/>
              </a:solidFill>
              <a:latin typeface="Amazon Ember"/>
            </a:endParaRPr>
          </a:p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11"/>
              </a:rPr>
              <a:t>https://docs.microsoft.com/nl-nl/power-query/</a:t>
            </a:r>
            <a:endParaRPr lang="fr-BE" dirty="0"/>
          </a:p>
          <a:p>
            <a:pPr lvl="1"/>
            <a:r>
              <a:rPr lang="fr-FR" b="0" i="0" u="none" strike="noStrike" dirty="0">
                <a:solidFill>
                  <a:srgbClr val="007BFF"/>
                </a:solidFill>
                <a:effectLst/>
                <a:latin typeface="OpenSans"/>
                <a:hlinkClick r:id="rId12"/>
              </a:rPr>
              <a:t>https://docs.microsoft.com/nl-nl/powerquery-m/</a:t>
            </a:r>
            <a:endParaRPr lang="fr-FR" b="0" i="0" u="none" strike="noStrike" dirty="0">
              <a:solidFill>
                <a:srgbClr val="007BFF"/>
              </a:solidFill>
              <a:effectLst/>
              <a:latin typeface="OpenSans"/>
            </a:endParaRPr>
          </a:p>
          <a:p>
            <a:pPr lvl="1"/>
            <a:r>
              <a:rPr lang="fr-BE" dirty="0">
                <a:hlinkClick r:id="rId13"/>
              </a:rPr>
              <a:t>https://www.youtube.com/watch?v=OQKjfJTRNaU</a:t>
            </a:r>
            <a:r>
              <a:rPr lang="fr-BE" dirty="0"/>
              <a:t> + </a:t>
            </a:r>
            <a:r>
              <a:rPr lang="fr-BE" dirty="0">
                <a:hlinkClick r:id="rId14"/>
              </a:rPr>
              <a:t>https://www.youtube.com/watch?v=OYmcEGMApIU</a:t>
            </a:r>
            <a:endParaRPr lang="fr-BE" dirty="0"/>
          </a:p>
          <a:p>
            <a:r>
              <a:rPr lang="fr-BE" dirty="0"/>
              <a:t>FR</a:t>
            </a:r>
          </a:p>
          <a:p>
            <a:pPr lvl="1"/>
            <a:r>
              <a:rPr lang="fr-BE" dirty="0">
                <a:hlinkClick r:id="rId15"/>
              </a:rPr>
              <a:t>https://docs.microsoft.com/fr-fr/power-query/</a:t>
            </a:r>
            <a:endParaRPr lang="fr-BE" dirty="0"/>
          </a:p>
          <a:p>
            <a:pPr lvl="1"/>
            <a:r>
              <a:rPr lang="fr-FR" b="0" i="0" u="none" strike="noStrike" dirty="0">
                <a:solidFill>
                  <a:srgbClr val="007BFF"/>
                </a:solidFill>
                <a:effectLst/>
                <a:latin typeface="OpenSans"/>
                <a:hlinkClick r:id="rId16"/>
              </a:rPr>
              <a:t>https://docs.microsoft.com/fr-fr/powerquery-m/</a:t>
            </a:r>
            <a:endParaRPr lang="fr-FR" b="0" i="0" u="none" strike="noStrike" dirty="0">
              <a:solidFill>
                <a:srgbClr val="007BFF"/>
              </a:solidFill>
              <a:effectLst/>
              <a:latin typeface="OpenSans"/>
            </a:endParaRPr>
          </a:p>
          <a:p>
            <a:pPr lvl="1"/>
            <a:r>
              <a:rPr lang="fr-BE" dirty="0"/>
              <a:t>Power </a:t>
            </a:r>
            <a:r>
              <a:rPr lang="fr-BE" dirty="0" err="1"/>
              <a:t>Query</a:t>
            </a:r>
            <a:r>
              <a:rPr lang="fr-BE" dirty="0"/>
              <a:t> et M, </a:t>
            </a:r>
            <a:r>
              <a:rPr lang="fr-FR" b="0" i="0" dirty="0">
                <a:solidFill>
                  <a:srgbClr val="333333"/>
                </a:solidFill>
                <a:effectLst/>
                <a:latin typeface="OpenSans"/>
              </a:rPr>
              <a:t>Extraire et préparer les données en vue de leur exploitation dans Excel ou Power BI, André </a:t>
            </a:r>
            <a:r>
              <a:rPr lang="nl-BE" b="0" i="0" dirty="0">
                <a:solidFill>
                  <a:srgbClr val="333333"/>
                </a:solidFill>
                <a:effectLst/>
                <a:latin typeface="OpenSans"/>
              </a:rPr>
              <a:t>Meyer, 2021</a:t>
            </a:r>
            <a:endParaRPr lang="fr-BE" dirty="0"/>
          </a:p>
          <a:p>
            <a:pPr lvl="1"/>
            <a:endParaRPr lang="fr-B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B15C8C-7A64-AEB2-CBB6-3341E5988F8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D53E243-F6B8-4A8A-9092-35C21C2CB2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A9F546-F1EB-4BC5-ACD4-770A7F77BF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Happy Querying !</a:t>
            </a:r>
            <a:endParaRPr lang="fr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7852F-24A5-42D5-99DA-6B5FA1EF55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Danny Puype</a:t>
            </a:r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A7F83B-1A11-49F5-8B91-1115C8421F2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08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Programma</a:t>
            </a:r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A8153-0758-C045-9A57-24C8C9BC21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8006" y="1570740"/>
            <a:ext cx="7596909" cy="3032039"/>
          </a:xfrm>
        </p:spPr>
        <p:txBody>
          <a:bodyPr>
            <a:normAutofit fontScale="77500" lnSpcReduction="20000"/>
          </a:bodyPr>
          <a:lstStyle/>
          <a:p>
            <a:r>
              <a:rPr lang="nl-BE" dirty="0"/>
              <a:t>Wat is en doet Power Query ?</a:t>
            </a:r>
          </a:p>
          <a:p>
            <a:r>
              <a:rPr lang="nl-BE" dirty="0"/>
              <a:t>De Power Query interface</a:t>
            </a:r>
          </a:p>
          <a:p>
            <a:r>
              <a:rPr lang="nl-BE" dirty="0"/>
              <a:t>De Power Query taal en syntax</a:t>
            </a:r>
          </a:p>
          <a:p>
            <a:r>
              <a:rPr lang="nl-BE" dirty="0"/>
              <a:t>Het resultaat van </a:t>
            </a:r>
            <a:r>
              <a:rPr lang="nl-BE" dirty="0" err="1"/>
              <a:t>queries</a:t>
            </a:r>
            <a:r>
              <a:rPr lang="nl-BE" dirty="0"/>
              <a:t> weergeven</a:t>
            </a:r>
          </a:p>
          <a:p>
            <a:r>
              <a:rPr lang="nl-BE" dirty="0"/>
              <a:t>Connecties maken naar de brongegevens</a:t>
            </a:r>
          </a:p>
          <a:p>
            <a:r>
              <a:rPr lang="nl-BE" dirty="0" err="1"/>
              <a:t>Queries</a:t>
            </a:r>
            <a:r>
              <a:rPr lang="nl-BE" dirty="0"/>
              <a:t> aanmaken, eigenschappen en types</a:t>
            </a:r>
          </a:p>
          <a:p>
            <a:r>
              <a:rPr lang="nl-BE" dirty="0"/>
              <a:t>Een aantal elementaire query operaties</a:t>
            </a:r>
          </a:p>
          <a:p>
            <a:r>
              <a:rPr lang="nl-BE" dirty="0"/>
              <a:t>Specifieke transformatie van gegevens</a:t>
            </a:r>
          </a:p>
          <a:p>
            <a:r>
              <a:rPr lang="nl-BE" dirty="0"/>
              <a:t>Kolommen toevoegen</a:t>
            </a:r>
          </a:p>
          <a:p>
            <a:r>
              <a:rPr lang="nl-BE" dirty="0"/>
              <a:t>Geavanceerde mogelijkheden</a:t>
            </a:r>
          </a:p>
          <a:p>
            <a:r>
              <a:rPr lang="nl-BE" dirty="0"/>
              <a:t>Shortcuts</a:t>
            </a:r>
          </a:p>
          <a:p>
            <a:r>
              <a:rPr lang="nl-BE" dirty="0"/>
              <a:t>Interessante bronnen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">
            <a:extLst>
              <a:ext uri="{FF2B5EF4-FFF2-40B4-BE49-F238E27FC236}">
                <a16:creationId xmlns:a16="http://schemas.microsoft.com/office/drawing/2014/main" id="{59A4CB62-A1DC-B9FB-89CC-CE2BC1095A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4" b="10646"/>
          <a:stretch/>
        </p:blipFill>
        <p:spPr>
          <a:xfrm>
            <a:off x="134084" y="864870"/>
            <a:ext cx="5992248" cy="341376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22095BC-19DB-D075-196D-875E806C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 is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doet</a:t>
            </a:r>
            <a:r>
              <a:rPr lang="en-GB" dirty="0"/>
              <a:t> Power Query ?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ED8C282-FA22-4BB8-EE70-93A4AB0BA78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C64DF-A8E3-93A3-5E6B-36E191871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046" y="2525076"/>
            <a:ext cx="4048232" cy="90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01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2)">
            <a:extLst>
              <a:ext uri="{FF2B5EF4-FFF2-40B4-BE49-F238E27FC236}">
                <a16:creationId xmlns:a16="http://schemas.microsoft.com/office/drawing/2014/main" id="{9CB7BAC4-5903-D19C-2FB8-BA530857ACD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8" r="10321"/>
          <a:stretch/>
        </p:blipFill>
        <p:spPr>
          <a:xfrm>
            <a:off x="222686" y="758878"/>
            <a:ext cx="3932994" cy="396676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5CA90BB-2567-C6BF-5E95-A2C779EAD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 Power Query interface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ED945D-D3E3-A4F6-9383-F4950F5BCC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94F26B-09AF-E45D-3CBD-C3291187C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72" y="1463424"/>
            <a:ext cx="4747796" cy="2266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53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3)">
            <a:extLst>
              <a:ext uri="{FF2B5EF4-FFF2-40B4-BE49-F238E27FC236}">
                <a16:creationId xmlns:a16="http://schemas.microsoft.com/office/drawing/2014/main" id="{E9909D37-6353-7B76-C696-9486CC95496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26" y="993490"/>
            <a:ext cx="5403048" cy="230124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6CFA281-297C-B794-3FC2-4D88A6CDB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 Power Query taal </a:t>
            </a:r>
            <a:r>
              <a:rPr lang="en-GB" dirty="0" err="1"/>
              <a:t>en</a:t>
            </a:r>
            <a:r>
              <a:rPr lang="en-GB" dirty="0"/>
              <a:t> syntax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F609FCF-3ADA-0DBF-7F5A-1A3E5536796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587D36-9CE0-9537-76E9-710C12596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220" y="3294730"/>
            <a:ext cx="5908707" cy="972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58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4)">
            <a:extLst>
              <a:ext uri="{FF2B5EF4-FFF2-40B4-BE49-F238E27FC236}">
                <a16:creationId xmlns:a16="http://schemas.microsoft.com/office/drawing/2014/main" id="{FE36CF1E-BFE7-AA66-47BE-FA5862F73D0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4" b="19024"/>
          <a:stretch/>
        </p:blipFill>
        <p:spPr>
          <a:xfrm>
            <a:off x="224118" y="791193"/>
            <a:ext cx="5249826" cy="2352648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48EB550-0459-354F-0F24-8F36D290D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Het </a:t>
            </a:r>
            <a:r>
              <a:rPr lang="en-GB" dirty="0" err="1"/>
              <a:t>resultaat</a:t>
            </a:r>
            <a:r>
              <a:rPr lang="en-GB" dirty="0"/>
              <a:t> van queries </a:t>
            </a:r>
            <a:r>
              <a:rPr lang="en-GB" dirty="0" err="1"/>
              <a:t>weergeven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2FD8760-D086-2F1C-05BB-096B77148A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225D7-D1C5-1C14-BFFF-8CDD6CE50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730" t="15384"/>
          <a:stretch/>
        </p:blipFill>
        <p:spPr>
          <a:xfrm>
            <a:off x="4975411" y="2525657"/>
            <a:ext cx="3801035" cy="182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548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5)">
            <a:extLst>
              <a:ext uri="{FF2B5EF4-FFF2-40B4-BE49-F238E27FC236}">
                <a16:creationId xmlns:a16="http://schemas.microsoft.com/office/drawing/2014/main" id="{FE48A206-17E4-D8C3-D8FB-FECA5155117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9194" y="1161225"/>
            <a:ext cx="5583829" cy="2603951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00AAF12E-8261-2AB3-972E-A916DDC1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Connecties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 </a:t>
            </a:r>
            <a:r>
              <a:rPr lang="en-GB" dirty="0" err="1"/>
              <a:t>naar</a:t>
            </a:r>
            <a:r>
              <a:rPr lang="en-GB" dirty="0"/>
              <a:t> de </a:t>
            </a:r>
            <a:r>
              <a:rPr lang="en-GB" dirty="0" err="1"/>
              <a:t>brongegevens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776F2E-109A-3063-8C93-69865B51771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C1770-CF28-B6CD-08A2-D7FB3F8C9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017" y="712105"/>
            <a:ext cx="2774975" cy="3448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2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6)">
            <a:extLst>
              <a:ext uri="{FF2B5EF4-FFF2-40B4-BE49-F238E27FC236}">
                <a16:creationId xmlns:a16="http://schemas.microsoft.com/office/drawing/2014/main" id="{FDC50A41-89EC-377E-CB0B-B05182A4CD1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r="7639"/>
          <a:stretch/>
        </p:blipFill>
        <p:spPr>
          <a:xfrm>
            <a:off x="5028658" y="651301"/>
            <a:ext cx="3993421" cy="3692547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98E2FA0-ACF4-E53C-47F6-022BC423F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Queries </a:t>
            </a:r>
            <a:r>
              <a:rPr lang="en-GB" dirty="0" err="1"/>
              <a:t>aanmaken</a:t>
            </a:r>
            <a:r>
              <a:rPr lang="en-GB" dirty="0"/>
              <a:t>, </a:t>
            </a:r>
            <a:r>
              <a:rPr lang="en-GB" dirty="0" err="1"/>
              <a:t>eigenschappen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types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DF02EA6-3B9D-C52D-E32E-3053C44B223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A13B71-747E-25E3-7F9C-1A2DA56FA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07" y="1084730"/>
            <a:ext cx="4188442" cy="2777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3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 Query (7)">
            <a:extLst>
              <a:ext uri="{FF2B5EF4-FFF2-40B4-BE49-F238E27FC236}">
                <a16:creationId xmlns:a16="http://schemas.microsoft.com/office/drawing/2014/main" id="{479E5E92-F7F5-DA6C-E7A5-5DAE4DF3C9C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9" b="22315"/>
          <a:stretch/>
        </p:blipFill>
        <p:spPr>
          <a:xfrm>
            <a:off x="137160" y="1421130"/>
            <a:ext cx="5486400" cy="2301240"/>
          </a:xfrm>
          <a:prstGeom prst="roundRect">
            <a:avLst>
              <a:gd name="adj" fmla="val 6500"/>
            </a:avLst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EE7B57D-8694-1E87-AF17-DA38E9765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aantal</a:t>
            </a:r>
            <a:r>
              <a:rPr lang="en-GB" dirty="0"/>
              <a:t> </a:t>
            </a:r>
            <a:r>
              <a:rPr lang="en-GB" dirty="0" err="1"/>
              <a:t>elementaire</a:t>
            </a:r>
            <a:r>
              <a:rPr lang="en-GB" dirty="0"/>
              <a:t> query </a:t>
            </a:r>
            <a:r>
              <a:rPr lang="en-GB" dirty="0" err="1"/>
              <a:t>operaties</a:t>
            </a:r>
            <a:endParaRPr lang="fr-B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D918057-6202-C8DE-AF5F-C99FDA98F10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2 : Power Query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BC60A1-5B56-2687-80B9-6DA695B44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823" y="600634"/>
            <a:ext cx="1684648" cy="3509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1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COI-Learning Theme">
  <a:themeElements>
    <a:clrScheme name="Custom 2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spcBef>
            <a:spcPts val="300"/>
          </a:spcBef>
          <a:spcAft>
            <a:spcPts val="300"/>
          </a:spcAft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prstDash val="soli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COI-Learning-template-basic.pptx" id="{E121E605-8422-418D-8F5D-FDD53175E257}" vid="{A99B9F22-90FE-49FE-8B7E-7A0640F8839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NCOI-Learning-template-basic-FINAL</Template>
  <TotalTime>4655</TotalTime>
  <Words>933</Words>
  <Application>Microsoft Office PowerPoint</Application>
  <PresentationFormat>On-screen Show (16:9)</PresentationFormat>
  <Paragraphs>150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Amazon Ember</vt:lpstr>
      <vt:lpstr>Arial</vt:lpstr>
      <vt:lpstr>Calibri</vt:lpstr>
      <vt:lpstr>OpenSans</vt:lpstr>
      <vt:lpstr>Rockwell</vt:lpstr>
      <vt:lpstr>System Font Regular</vt:lpstr>
      <vt:lpstr>NCOI-Learning Theme</vt:lpstr>
      <vt:lpstr>Excel Business Intelligence van A tot Z </vt:lpstr>
      <vt:lpstr>Programma</vt:lpstr>
      <vt:lpstr>Wat is en doet Power Query ?</vt:lpstr>
      <vt:lpstr>De Power Query interface</vt:lpstr>
      <vt:lpstr>De Power Query taal en syntax</vt:lpstr>
      <vt:lpstr>Het resultaat van queries weergeven</vt:lpstr>
      <vt:lpstr>Connecties maken naar de brongegevens</vt:lpstr>
      <vt:lpstr>Queries aanmaken, eigenschappen en types</vt:lpstr>
      <vt:lpstr>Een aantal elementaire query operaties</vt:lpstr>
      <vt:lpstr>Specifieke transformatie van gegevens</vt:lpstr>
      <vt:lpstr>Kolommen toevoegen</vt:lpstr>
      <vt:lpstr>Geavanceerde mogelijkheden</vt:lpstr>
      <vt:lpstr>Settings</vt:lpstr>
      <vt:lpstr>Functions and so …</vt:lpstr>
      <vt:lpstr>Shortcuts</vt:lpstr>
      <vt:lpstr>Shortcuts 2</vt:lpstr>
      <vt:lpstr>Samples</vt:lpstr>
      <vt:lpstr>Interessante bronnen</vt:lpstr>
      <vt:lpstr>Happy Querying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74</cp:revision>
  <dcterms:created xsi:type="dcterms:W3CDTF">2020-07-15T08:17:38Z</dcterms:created>
  <dcterms:modified xsi:type="dcterms:W3CDTF">2024-04-26T09:42:22Z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2022-05-04T12:08:25Z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e5f2836d-220f-4403-a225-e26df1808197</vt:lpwstr>
  </property>
  <property fmtid="{D5CDD505-2E9C-101B-9397-08002B2CF9AE}" pid="8" name="MSIP_Label_defa4170-0d19-0005-0004-bc88714345d2_ContentBits">
    <vt:lpwstr>0</vt:lpwstr>
  </property>
</Properties>
</file>