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9" r:id="rId1"/>
  </p:sldMasterIdLst>
  <p:notesMasterIdLst>
    <p:notesMasterId r:id="rId21"/>
  </p:notesMasterIdLst>
  <p:handoutMasterIdLst>
    <p:handoutMasterId r:id="rId22"/>
  </p:handoutMasterIdLst>
  <p:sldIdLst>
    <p:sldId id="256" r:id="rId2"/>
    <p:sldId id="276" r:id="rId3"/>
    <p:sldId id="258" r:id="rId4"/>
    <p:sldId id="270" r:id="rId5"/>
    <p:sldId id="257" r:id="rId6"/>
    <p:sldId id="269" r:id="rId7"/>
    <p:sldId id="259" r:id="rId8"/>
    <p:sldId id="260" r:id="rId9"/>
    <p:sldId id="261" r:id="rId10"/>
    <p:sldId id="262" r:id="rId11"/>
    <p:sldId id="263" r:id="rId12"/>
    <p:sldId id="264" r:id="rId13"/>
    <p:sldId id="275" r:id="rId14"/>
    <p:sldId id="278" r:id="rId15"/>
    <p:sldId id="281" r:id="rId16"/>
    <p:sldId id="279" r:id="rId17"/>
    <p:sldId id="266" r:id="rId18"/>
    <p:sldId id="272" r:id="rId19"/>
    <p:sldId id="267" r:id="rId2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16D9CAC4-7431-407A-8B12-EF1BD772784D}">
          <p14:sldIdLst>
            <p14:sldId id="256"/>
          </p14:sldIdLst>
        </p14:section>
        <p14:section name="Basic Overview" id="{A1A27D34-58FA-456B-A115-85747B6E07B3}">
          <p14:sldIdLst>
            <p14:sldId id="276"/>
            <p14:sldId id="258"/>
            <p14:sldId id="270"/>
            <p14:sldId id="257"/>
            <p14:sldId id="269"/>
            <p14:sldId id="259"/>
            <p14:sldId id="260"/>
            <p14:sldId id="261"/>
            <p14:sldId id="262"/>
            <p14:sldId id="263"/>
            <p14:sldId id="264"/>
            <p14:sldId id="275"/>
          </p14:sldIdLst>
        </p14:section>
        <p14:section name="M coding" id="{0619157A-0BB5-409B-9831-2A486918E06F}">
          <p14:sldIdLst/>
        </p14:section>
        <p14:section name="Oefn" id="{523671F1-401C-4DDC-B8D5-BDE92AB5A725}">
          <p14:sldIdLst>
            <p14:sldId id="278"/>
            <p14:sldId id="281"/>
          </p14:sldIdLst>
        </p14:section>
        <p14:section name="Resources" id="{9DAC710E-632D-4A90-9453-64965D6FEB2E}">
          <p14:sldIdLst>
            <p14:sldId id="279"/>
            <p14:sldId id="266"/>
            <p14:sldId id="272"/>
            <p14:sldId id="26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BE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53987E-9B61-48C3-BB74-9C20E50297F8}" v="10" dt="2024-03-26T09:50:17.382"/>
  </p1510:revLst>
</p1510:revInfo>
</file>

<file path=ppt/tableStyles.xml><?xml version="1.0" encoding="utf-8"?>
<a:tblStyleLst xmlns:a="http://schemas.openxmlformats.org/drawingml/2006/main" def="{5C22544A-7EE6-4342-B048-85BDC9FD1C3A}">
  <a:tblStyle styleId="{68D230F3-CF80-4859-8CE7-A43EE81993B5}" styleName="Light Style 1 –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–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Light Style 3 –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787" autoAdjust="0"/>
    <p:restoredTop sz="86358" autoAdjust="0"/>
  </p:normalViewPr>
  <p:slideViewPr>
    <p:cSldViewPr snapToGrid="0" snapToObjects="1">
      <p:cViewPr varScale="1">
        <p:scale>
          <a:sx n="117" d="100"/>
          <a:sy n="117" d="100"/>
        </p:scale>
        <p:origin x="1002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920"/>
    </p:cViewPr>
  </p:sorterViewPr>
  <p:notesViewPr>
    <p:cSldViewPr snapToGrid="0" snapToObjects="1">
      <p:cViewPr varScale="1">
        <p:scale>
          <a:sx n="65" d="100"/>
          <a:sy n="65" d="100"/>
        </p:scale>
        <p:origin x="315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ny P" userId="b214d6bb71249ca5" providerId="LiveId" clId="{1153987E-9B61-48C3-BB74-9C20E50297F8}"/>
    <pc:docChg chg="undo custSel modSld">
      <pc:chgData name="Danny P" userId="b214d6bb71249ca5" providerId="LiveId" clId="{1153987E-9B61-48C3-BB74-9C20E50297F8}" dt="2024-03-26T09:50:44.721" v="133" actId="3626"/>
      <pc:docMkLst>
        <pc:docMk/>
      </pc:docMkLst>
      <pc:sldChg chg="modSp mod">
        <pc:chgData name="Danny P" userId="b214d6bb71249ca5" providerId="LiveId" clId="{1153987E-9B61-48C3-BB74-9C20E50297F8}" dt="2024-03-26T07:18:07.726" v="1" actId="20577"/>
        <pc:sldMkLst>
          <pc:docMk/>
          <pc:sldMk cId="221848417" sldId="256"/>
        </pc:sldMkLst>
        <pc:spChg chg="mod">
          <ac:chgData name="Danny P" userId="b214d6bb71249ca5" providerId="LiveId" clId="{1153987E-9B61-48C3-BB74-9C20E50297F8}" dt="2024-03-26T07:18:07.726" v="1" actId="20577"/>
          <ac:spMkLst>
            <pc:docMk/>
            <pc:sldMk cId="221848417" sldId="256"/>
            <ac:spMk id="5" creationId="{AF8850C9-9445-6C4D-BF1C-7DD7B79E280A}"/>
          </ac:spMkLst>
        </pc:spChg>
      </pc:sldChg>
      <pc:sldChg chg="modSp mod">
        <pc:chgData name="Danny P" userId="b214d6bb71249ca5" providerId="LiveId" clId="{1153987E-9B61-48C3-BB74-9C20E50297F8}" dt="2024-03-26T07:51:11.740" v="129" actId="27636"/>
        <pc:sldMkLst>
          <pc:docMk/>
          <pc:sldMk cId="2260548326" sldId="267"/>
        </pc:sldMkLst>
        <pc:spChg chg="mod">
          <ac:chgData name="Danny P" userId="b214d6bb71249ca5" providerId="LiveId" clId="{1153987E-9B61-48C3-BB74-9C20E50297F8}" dt="2024-03-26T07:51:11.740" v="129" actId="27636"/>
          <ac:spMkLst>
            <pc:docMk/>
            <pc:sldMk cId="2260548326" sldId="267"/>
            <ac:spMk id="13" creationId="{BE7CAC6C-7EA2-40D8-8219-589054501793}"/>
          </ac:spMkLst>
        </pc:spChg>
      </pc:sldChg>
      <pc:sldChg chg="modSp mod">
        <pc:chgData name="Danny P" userId="b214d6bb71249ca5" providerId="LiveId" clId="{1153987E-9B61-48C3-BB74-9C20E50297F8}" dt="2024-03-26T09:50:44.721" v="133" actId="3626"/>
        <pc:sldMkLst>
          <pc:docMk/>
          <pc:sldMk cId="435723478" sldId="271"/>
        </pc:sldMkLst>
        <pc:spChg chg="mod">
          <ac:chgData name="Danny P" userId="b214d6bb71249ca5" providerId="LiveId" clId="{1153987E-9B61-48C3-BB74-9C20E50297F8}" dt="2024-03-26T09:50:44.721" v="133" actId="3626"/>
          <ac:spMkLst>
            <pc:docMk/>
            <pc:sldMk cId="435723478" sldId="271"/>
            <ac:spMk id="3" creationId="{D88E101C-422F-8653-8F4D-7A80B33FF99E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362463E-60EE-AD49-968F-F1A29E4C52F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9F40D0-17FA-A340-BE98-4110CE93165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F72A95-310D-474F-AAFA-C1AFC6E19097}" type="datetimeFigureOut">
              <a:rPr lang="nl-NL" smtClean="0"/>
              <a:t>19-6-2024</a:t>
            </a:fld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5E1A27-5543-F341-A204-29B9FBA79E2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15EC37-814D-124C-9716-8D951F1B098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54BA22-BD33-0C44-B291-38DCEF381BD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7450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EE7A1F-D148-7C4E-848E-AAAA7C0263A4}" type="datetimeFigureOut">
              <a:rPr lang="en-GB" smtClean="0"/>
              <a:t>19/06/2024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869903-2963-EB42-A7B7-EFCD51302E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299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9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Site content</a:t>
            </a:r>
          </a:p>
          <a:p>
            <a:r>
              <a:rPr lang="fr-FR" sz="9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Qu'est-ce que Power </a:t>
            </a:r>
            <a:r>
              <a:rPr lang="fr-FR" sz="9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Query</a:t>
            </a:r>
            <a:r>
              <a:rPr lang="fr-FR" sz="9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?</a:t>
            </a:r>
          </a:p>
          <a:p>
            <a:r>
              <a:rPr lang="fr-FR" sz="9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Importer de données dans Power </a:t>
            </a:r>
            <a:r>
              <a:rPr lang="fr-FR" sz="9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Query</a:t>
            </a:r>
            <a:endParaRPr lang="fr-FR" sz="9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9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 fenêtre Power </a:t>
            </a:r>
            <a:r>
              <a:rPr lang="fr-FR" sz="9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Query</a:t>
            </a:r>
            <a:endParaRPr lang="fr-FR" sz="9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9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Transformation des données en Power </a:t>
            </a:r>
            <a:r>
              <a:rPr lang="fr-FR" sz="9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Query</a:t>
            </a:r>
            <a:r>
              <a:rPr lang="fr-FR" sz="9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lvl="1"/>
            <a:r>
              <a:rPr lang="fr-FR" sz="9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Réglage des types de données</a:t>
            </a:r>
          </a:p>
          <a:p>
            <a:pPr lvl="1"/>
            <a:r>
              <a:rPr lang="fr-FR" sz="9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Remplacer les valeurs</a:t>
            </a:r>
          </a:p>
          <a:p>
            <a:pPr lvl="1"/>
            <a:r>
              <a:rPr lang="fr-FR" sz="9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Manipulations de texte</a:t>
            </a:r>
          </a:p>
          <a:p>
            <a:pPr lvl="1"/>
            <a:r>
              <a:rPr lang="fr-FR" sz="9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Manipulations de dates</a:t>
            </a:r>
          </a:p>
          <a:p>
            <a:pPr lvl="1"/>
            <a:r>
              <a:rPr lang="fr-FR" sz="9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Diviser, fusionner, ajouter, supprimer et développer des colonnes avec des données provenant d'autres tables</a:t>
            </a:r>
          </a:p>
          <a:p>
            <a:pPr lvl="1"/>
            <a:r>
              <a:rPr lang="fr-FR" sz="9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 </a:t>
            </a:r>
            <a:r>
              <a:rPr lang="fr-FR" sz="9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Unpivotter</a:t>
            </a:r>
            <a:r>
              <a:rPr lang="fr-FR" sz="9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» des données</a:t>
            </a:r>
          </a:p>
          <a:p>
            <a:r>
              <a:rPr lang="fr-FR" sz="9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Lecture et fusion de différents fichiers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869903-2963-EB42-A7B7-EFCD51302EC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123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BC22C-6DC2-290F-4333-ECB6191C56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4F8C59-D484-A29C-1E95-C21B7BDF8D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5026B6-937D-1389-0013-CCB764F57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C1412F-18D8-ECA3-CA2A-FE10BB6D5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PQ course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4F11DD-07E5-C7E5-6B26-093FBF419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6688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A74BA-CC11-159C-3E34-23421D0E2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429DF0-E45A-2E62-877F-BFFB79F633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951386-81ED-64F7-3EB4-8CCDB25E4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64C755-E51F-8251-0533-76882E928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PQ course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7F52F4-8F3B-5F35-D5B7-DA30DBD7F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4306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BDC6B1-CFDA-17B3-4D06-4D8E5E55B8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64C5F1-4B8C-C827-6DCD-3143736BFE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774C03-4701-7C26-7F91-9705302CF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46D4F3-0070-89AC-073D-6E5F9616A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PQ course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B7FA22-FBE8-D49E-B7B7-544E84FF2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3703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8007" y="143226"/>
            <a:ext cx="7286062" cy="615652"/>
          </a:xfrm>
          <a:prstGeom prst="rect">
            <a:avLst/>
          </a:prstGeom>
        </p:spPr>
        <p:txBody>
          <a:bodyPr lIns="0" tIns="0" rIns="0" bIns="0" anchor="b"/>
          <a:lstStyle>
            <a:lvl1pPr>
              <a:lnSpc>
                <a:spcPct val="100000"/>
              </a:lnSpc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Insert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D0461A9-4C33-1549-A9E0-BF8905931F43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18553" y="892175"/>
            <a:ext cx="7285585" cy="3492448"/>
          </a:xfrm>
          <a:prstGeom prst="rect">
            <a:avLst/>
          </a:prstGeom>
        </p:spPr>
        <p:txBody>
          <a:bodyPr lIns="0" tIns="0" rIns="0" bIns="0"/>
          <a:lstStyle>
            <a:lvl1pPr marL="182563" indent="-182563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800"/>
            </a:lvl1pPr>
            <a:lvl2pPr marL="312738" indent="-1301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600"/>
            </a:lvl2pPr>
            <a:lvl3pPr marL="488950" indent="-1682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400"/>
            </a:lvl3pPr>
            <a:lvl4pPr marL="673100" indent="-184150">
              <a:spcBef>
                <a:spcPts val="300"/>
              </a:spcBef>
              <a:spcAft>
                <a:spcPts val="300"/>
              </a:spcAft>
              <a:buSzPct val="100000"/>
              <a:buFont typeface="System Font Regular"/>
              <a:buChar char="-"/>
              <a:tabLst/>
              <a:defRPr sz="1400"/>
            </a:lvl4pPr>
            <a:lvl5pPr marL="533400" indent="0">
              <a:spcBef>
                <a:spcPts val="300"/>
              </a:spcBef>
              <a:spcAft>
                <a:spcPts val="300"/>
              </a:spcAft>
              <a:buFont typeface="System Font Regular"/>
              <a:buNone/>
              <a:tabLst/>
              <a:defRPr sz="1200"/>
            </a:lvl5pPr>
          </a:lstStyle>
          <a:p>
            <a:pPr lvl="0"/>
            <a:r>
              <a:rPr lang="nl-NL" noProof="0" dirty="0" err="1"/>
              <a:t>Insert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or object</a:t>
            </a:r>
          </a:p>
          <a:p>
            <a:pPr lvl="0"/>
            <a:endParaRPr lang="nl-NL" noProof="0" dirty="0"/>
          </a:p>
          <a:p>
            <a:pPr lvl="3"/>
            <a:endParaRPr lang="nl-NL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7C464F-0B77-EB47-9131-B9D741FD201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PQ course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887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91717A-D1D1-669C-E7E1-904203877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6B1851-286A-AEC7-7C31-1BE2A5FCDA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5F98E5-C36B-4CFA-1F7C-33A022410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78572E-5E3E-4208-F751-D640B19CF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PQ course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6B7085-8947-B6F3-B8B6-23ED733FA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9637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DDD56-FF17-7334-C66C-E87916206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CBFFB9-7698-3F52-6373-AD1F02D0DD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4199AD-E0FE-4BF1-109E-EE8A24385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466050-8C8B-4E55-CA45-F48C5F921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PQ course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50AE83-6A7A-3E14-922F-F84B99A88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0202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487FD8-7125-B530-8AE8-DB191DAED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914C75-6D87-80EF-7150-DE8F1DB826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151725"/>
            <a:ext cx="3886200" cy="34809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81EEDD-BF49-1B2C-DC2A-351A2F4509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151725"/>
            <a:ext cx="3886200" cy="34809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A8A9B0-87A0-435A-8D8B-6EBD42490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0A7C57-C4BC-CF9C-8188-27B28D03A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PQ course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200725-1721-A874-B7DC-2D1AD15A8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4455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8BA8C-4577-DD97-A8D1-1945A7304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78713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7F4C72-9DBE-31C2-D05A-AC6C4136E3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FEA667-D458-8173-E1FA-13EEAB9CC8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F43430-E560-E7E8-8674-45BE880623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CE4741-E820-9794-767C-1F1C487100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A50AB7-95A0-6958-4CC0-693A2CA9D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5B1DA7F-57E0-80C9-B01C-0DE5B9B5E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PQ course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AD82CA-19B8-AEE7-667C-9D0AC7368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8678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AC24EF-2B80-3AFE-5A79-653166517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37A59F-3C83-B545-B4F5-161C894C3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C8B56B-C24C-CE24-4E86-F08B40425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PQ course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D593EA-1D2A-9F3C-09C9-B26CC64AA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6482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0C6110-7196-7BB6-E822-3D3C5266D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69BD68-72FE-5088-A5E2-19FB396AD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PQ course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73C2F0-176A-0A74-603B-6F0C8EF3E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0368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5E4E9-A919-FA5D-27CD-9249214CD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E4F76-1154-AE60-6AE4-824A39F048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95D31C-9F8E-C019-3B7A-0C03D28408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A2F92E-2EEC-09DC-FCB0-290F86017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8D7C90-39DA-BFE4-8896-F52337352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PQ course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D77028-1567-F365-0799-7A1BB62EB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9076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F2D58-28DF-F4D2-F827-DA6A9DEC2E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1DF571-E370-8D29-21D2-C33D9A950E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0A27FC-F0C0-7D79-9D94-15E8F2C329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CD01C1-FFA8-A83E-9F31-D1F59A738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A7D3A0-D8BC-B95F-8F53-84CD7F3EE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PQ course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18AB35-FCE7-0A01-0B89-FDB1D1013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067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1AEB08E-0983-0284-13BC-E11AB2521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7941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4B1E54-2379-7F18-3F93-F00B2DE436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67963"/>
            <a:ext cx="7886700" cy="3564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06B7B0-51D2-7913-3805-531685E2F8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37DC2A-DC56-C4D7-CC87-1752D59969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PQ course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49F7AB-25D4-B6BB-9F01-40218EDA90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8" name="Rechte verbindingslijn 11">
            <a:extLst>
              <a:ext uri="{FF2B5EF4-FFF2-40B4-BE49-F238E27FC236}">
                <a16:creationId xmlns:a16="http://schemas.microsoft.com/office/drawing/2014/main" id="{720B5CBC-6FE6-A51E-4BE6-716F5428EE7A}"/>
              </a:ext>
            </a:extLst>
          </p:cNvPr>
          <p:cNvCxnSpPr/>
          <p:nvPr userDrawn="1"/>
        </p:nvCxnSpPr>
        <p:spPr>
          <a:xfrm>
            <a:off x="419725" y="4591590"/>
            <a:ext cx="836602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06241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620" userDrawn="1">
          <p15:clr>
            <a:srgbClr val="F26B43"/>
          </p15:clr>
        </p15:guide>
        <p15:guide id="4" pos="485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howtoexcel.org/power-query-tips-and-tricks/" TargetMode="External"/><Relationship Id="rId13" Type="http://schemas.openxmlformats.org/officeDocument/2006/relationships/hyperlink" Target="https://www.youtube.com/watch?v=OQKjfJTRNaU" TargetMode="External"/><Relationship Id="rId3" Type="http://schemas.openxmlformats.org/officeDocument/2006/relationships/hyperlink" Target="https://www.excelcampus.com/power-tools/power-query-overview/" TargetMode="External"/><Relationship Id="rId7" Type="http://schemas.openxmlformats.org/officeDocument/2006/relationships/hyperlink" Target="https://www.myonlinetraininghub.com/introduction-to-power-query" TargetMode="External"/><Relationship Id="rId12" Type="http://schemas.openxmlformats.org/officeDocument/2006/relationships/hyperlink" Target="https://docs.microsoft.com/nl-nl/powerquery-m/" TargetMode="External"/><Relationship Id="rId2" Type="http://schemas.openxmlformats.org/officeDocument/2006/relationships/hyperlink" Target="https://www.contextures.com/pivottableindex.html" TargetMode="External"/><Relationship Id="rId16" Type="http://schemas.openxmlformats.org/officeDocument/2006/relationships/hyperlink" Target="https://docs.microsoft.com/fr-fr/powerquery-m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exceloffthegrid.com/power-query-introduction/" TargetMode="External"/><Relationship Id="rId11" Type="http://schemas.openxmlformats.org/officeDocument/2006/relationships/hyperlink" Target="https://docs.microsoft.com/nl-nl/power-query/" TargetMode="External"/><Relationship Id="rId5" Type="http://schemas.openxmlformats.org/officeDocument/2006/relationships/hyperlink" Target="https://chandoo.org/wp/power-query-tutorial/" TargetMode="External"/><Relationship Id="rId15" Type="http://schemas.openxmlformats.org/officeDocument/2006/relationships/hyperlink" Target="https://docs.microsoft.com/fr-fr/power-query/" TargetMode="External"/><Relationship Id="rId10" Type="http://schemas.openxmlformats.org/officeDocument/2006/relationships/hyperlink" Target="https://powerquery.how/" TargetMode="External"/><Relationship Id="rId4" Type="http://schemas.openxmlformats.org/officeDocument/2006/relationships/hyperlink" Target="https://www.goodly.co.in/tag/power-query/" TargetMode="External"/><Relationship Id="rId9" Type="http://schemas.openxmlformats.org/officeDocument/2006/relationships/hyperlink" Target="https://docs.microsoft.com/en-us/powerquery-m/" TargetMode="External"/><Relationship Id="rId14" Type="http://schemas.openxmlformats.org/officeDocument/2006/relationships/hyperlink" Target="https://www.youtube.com/watch?v=OYmcEGMApIU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F16A14-57EE-AC49-810C-764619F4EFD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Collecter et traiter les données avec </a:t>
            </a:r>
            <a:r>
              <a:rPr lang="fr-FR" dirty="0" err="1"/>
              <a:t>PowerQuery</a:t>
            </a:r>
            <a:endParaRPr lang="fr-F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DA4172-D698-D448-B1D1-EBCD66EE63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Danny Puype 2024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21848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wer Query (7)">
            <a:extLst>
              <a:ext uri="{FF2B5EF4-FFF2-40B4-BE49-F238E27FC236}">
                <a16:creationId xmlns:a16="http://schemas.microsoft.com/office/drawing/2014/main" id="{479E5E92-F7F5-DA6C-E7A5-5DAE4DF3C9C4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59" b="22315"/>
          <a:stretch/>
        </p:blipFill>
        <p:spPr>
          <a:xfrm>
            <a:off x="447403" y="1638757"/>
            <a:ext cx="5486400" cy="2301240"/>
          </a:xfrm>
          <a:prstGeom prst="roundRect">
            <a:avLst>
              <a:gd name="adj" fmla="val 6500"/>
            </a:avLst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3EE7B57D-8694-1E87-AF17-DA38E9765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794119"/>
          </a:xfrm>
        </p:spPr>
        <p:txBody>
          <a:bodyPr>
            <a:normAutofit fontScale="90000"/>
          </a:bodyPr>
          <a:lstStyle/>
          <a:p>
            <a:r>
              <a:rPr lang="fr-FR" dirty="0"/>
              <a:t>Quelques opérations de base sur les requêtes</a:t>
            </a:r>
            <a:endParaRPr lang="fr-BE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6D918057-6202-C8DE-AF5F-C99FDA98F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r>
              <a:rPr lang="en-GB"/>
              <a:t>PQ course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BC60A1-5B56-2687-80B9-6DA695B442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3287" y="1000684"/>
            <a:ext cx="1684648" cy="35096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74197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wer Query (8)">
            <a:extLst>
              <a:ext uri="{FF2B5EF4-FFF2-40B4-BE49-F238E27FC236}">
                <a16:creationId xmlns:a16="http://schemas.microsoft.com/office/drawing/2014/main" id="{3083B9CD-B924-D7D1-58E5-C2B502992FFE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8650" y="1398315"/>
            <a:ext cx="5209748" cy="3039020"/>
          </a:xfrm>
          <a:prstGeom prst="roundRect">
            <a:avLst>
              <a:gd name="adj" fmla="val 6500"/>
            </a:avLst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9FB9E8E8-B51B-30E8-B1E9-FC1CE8AF5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794119"/>
          </a:xfrm>
        </p:spPr>
        <p:txBody>
          <a:bodyPr>
            <a:normAutofit fontScale="90000"/>
          </a:bodyPr>
          <a:lstStyle/>
          <a:p>
            <a:r>
              <a:rPr lang="fr-FR" dirty="0"/>
              <a:t>Transformations spécifiques des données</a:t>
            </a:r>
            <a:endParaRPr lang="en-GB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A92BEAF-EA79-9EE4-A729-6483A6F53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r>
              <a:rPr lang="en-GB"/>
              <a:t>PQ course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6AA0B21-3D43-B235-B792-37FB92DC64D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25" r="5491"/>
          <a:stretch/>
        </p:blipFill>
        <p:spPr>
          <a:xfrm>
            <a:off x="3584775" y="1243616"/>
            <a:ext cx="5370145" cy="8574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3943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wer Query (9)">
            <a:extLst>
              <a:ext uri="{FF2B5EF4-FFF2-40B4-BE49-F238E27FC236}">
                <a16:creationId xmlns:a16="http://schemas.microsoft.com/office/drawing/2014/main" id="{425E6E1F-0A04-6458-AD68-86886A9538FB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97" r="5416" b="5648"/>
          <a:stretch/>
        </p:blipFill>
        <p:spPr>
          <a:xfrm>
            <a:off x="495087" y="1068388"/>
            <a:ext cx="4537900" cy="3258492"/>
          </a:xfrm>
          <a:prstGeom prst="roundRect">
            <a:avLst>
              <a:gd name="adj" fmla="val 6500"/>
            </a:avLst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8B7739AC-16C3-4F67-1AAD-9612A2F16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794119"/>
          </a:xfrm>
        </p:spPr>
        <p:txBody>
          <a:bodyPr/>
          <a:lstStyle/>
          <a:p>
            <a:r>
              <a:rPr lang="fr-FR" dirty="0"/>
              <a:t>Ajouter des colonnes</a:t>
            </a:r>
            <a:endParaRPr lang="en-GB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6C12152E-C74D-7102-AD40-DBA5E3D2B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r>
              <a:rPr lang="en-GB"/>
              <a:t>PQ course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5187CE-FEF0-31FD-52A8-CDBCF92259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8465" y="1199372"/>
            <a:ext cx="4296727" cy="10246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93596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8F1CA-FF18-3BA5-E408-65E5AA96B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794119"/>
          </a:xfrm>
        </p:spPr>
        <p:txBody>
          <a:bodyPr/>
          <a:lstStyle/>
          <a:p>
            <a:r>
              <a:rPr lang="fr-FR" dirty="0"/>
              <a:t>Consolidation des données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96EA18-8BFA-11BF-34E0-48134E4AF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r>
              <a:rPr lang="en-GB"/>
              <a:t>PQ course</a:t>
            </a:r>
            <a:endParaRPr lang="en-GB" dirty="0"/>
          </a:p>
        </p:txBody>
      </p:sp>
      <p:pic>
        <p:nvPicPr>
          <p:cNvPr id="5" name="Picture 4" descr="A diagram of a table&#10;&#10;Description automatically generated with medium confidence">
            <a:extLst>
              <a:ext uri="{FF2B5EF4-FFF2-40B4-BE49-F238E27FC236}">
                <a16:creationId xmlns:a16="http://schemas.microsoft.com/office/drawing/2014/main" id="{12C524F7-FF72-6E85-885E-374ABA7CD7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610981"/>
            <a:ext cx="5206990" cy="19215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6DE16D0-701D-094C-3566-3FD834E3BA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2596" y="2022475"/>
            <a:ext cx="1238250" cy="895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86515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F528DC6F-F47B-F093-52B0-B961E6614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Exercices</a:t>
            </a:r>
            <a:endParaRPr lang="en-GB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482029D-276A-F76C-A014-5D690087D2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242CF2A-77E3-E401-13DD-57E985928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PQ course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1176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D4F0751-C942-83D4-E2B8-ECB59E714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794119"/>
          </a:xfrm>
        </p:spPr>
        <p:txBody>
          <a:bodyPr/>
          <a:lstStyle/>
          <a:p>
            <a:r>
              <a:rPr lang="nl-BE" dirty="0"/>
              <a:t>3-6-9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F992D-9869-0594-D819-28A691DDAA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67963"/>
            <a:ext cx="7886700" cy="3564760"/>
          </a:xfrm>
        </p:spPr>
        <p:txBody>
          <a:bodyPr numCol="2">
            <a:normAutofit lnSpcReduction="10000"/>
          </a:bodyPr>
          <a:lstStyle/>
          <a:p>
            <a:r>
              <a:rPr lang="nl-BE" dirty="0" err="1"/>
              <a:t>Exc</a:t>
            </a:r>
            <a:r>
              <a:rPr lang="nl-BE" dirty="0"/>
              <a:t> 1 : </a:t>
            </a:r>
          </a:p>
          <a:p>
            <a:pPr lvl="1"/>
            <a:r>
              <a:rPr lang="nl-BE" dirty="0" err="1"/>
              <a:t>Chargements</a:t>
            </a:r>
            <a:r>
              <a:rPr lang="nl-BE" dirty="0"/>
              <a:t> des </a:t>
            </a:r>
            <a:r>
              <a:rPr lang="nl-BE" dirty="0" err="1"/>
              <a:t>données</a:t>
            </a:r>
            <a:r>
              <a:rPr lang="nl-BE" dirty="0"/>
              <a:t> </a:t>
            </a:r>
          </a:p>
          <a:p>
            <a:pPr lvl="1"/>
            <a:r>
              <a:rPr lang="nl-BE" dirty="0" err="1"/>
              <a:t>Combiner</a:t>
            </a:r>
            <a:r>
              <a:rPr lang="nl-BE" dirty="0"/>
              <a:t> des </a:t>
            </a:r>
            <a:r>
              <a:rPr lang="nl-BE" dirty="0" err="1"/>
              <a:t>données</a:t>
            </a:r>
            <a:r>
              <a:rPr lang="nl-BE" dirty="0"/>
              <a:t> </a:t>
            </a:r>
            <a:r>
              <a:rPr lang="nl-BE" dirty="0" err="1"/>
              <a:t>d’un</a:t>
            </a:r>
            <a:r>
              <a:rPr lang="nl-BE" dirty="0"/>
              <a:t> dossier</a:t>
            </a:r>
          </a:p>
          <a:p>
            <a:r>
              <a:rPr lang="nl-BE" dirty="0" err="1"/>
              <a:t>Exc</a:t>
            </a:r>
            <a:r>
              <a:rPr lang="nl-BE" dirty="0"/>
              <a:t> 2 :</a:t>
            </a:r>
          </a:p>
          <a:p>
            <a:pPr lvl="1"/>
            <a:r>
              <a:rPr lang="en-GB" dirty="0" err="1"/>
              <a:t>Calculs</a:t>
            </a:r>
            <a:r>
              <a:rPr lang="en-GB" dirty="0"/>
              <a:t> avec des </a:t>
            </a:r>
            <a:r>
              <a:rPr lang="en-GB" dirty="0" err="1"/>
              <a:t>groupements</a:t>
            </a:r>
            <a:endParaRPr lang="en-GB" dirty="0"/>
          </a:p>
          <a:p>
            <a:pPr lvl="1"/>
            <a:r>
              <a:rPr lang="en-GB" dirty="0" err="1"/>
              <a:t>Ajouts</a:t>
            </a:r>
            <a:r>
              <a:rPr lang="en-GB" dirty="0"/>
              <a:t> des </a:t>
            </a:r>
            <a:r>
              <a:rPr lang="en-GB" dirty="0" err="1"/>
              <a:t>colonnes</a:t>
            </a:r>
            <a:endParaRPr lang="en-GB" dirty="0"/>
          </a:p>
          <a:p>
            <a:pPr lvl="1"/>
            <a:r>
              <a:rPr lang="en-GB" dirty="0" err="1"/>
              <a:t>Ajouts</a:t>
            </a:r>
            <a:r>
              <a:rPr lang="en-GB" dirty="0"/>
              <a:t> des données</a:t>
            </a:r>
          </a:p>
          <a:p>
            <a:r>
              <a:rPr lang="en-GB" dirty="0" err="1"/>
              <a:t>Exc</a:t>
            </a:r>
            <a:r>
              <a:rPr lang="en-GB" dirty="0"/>
              <a:t> 3 :</a:t>
            </a:r>
          </a:p>
          <a:p>
            <a:pPr lvl="1"/>
            <a:r>
              <a:rPr lang="en-GB" dirty="0"/>
              <a:t>Combining csv files</a:t>
            </a:r>
          </a:p>
          <a:p>
            <a:pPr lvl="1"/>
            <a:r>
              <a:rPr lang="en-GB" dirty="0"/>
              <a:t>Homework</a:t>
            </a:r>
          </a:p>
          <a:p>
            <a:endParaRPr lang="en-GB" dirty="0"/>
          </a:p>
          <a:p>
            <a:r>
              <a:rPr lang="en-GB" dirty="0" err="1"/>
              <a:t>Exc</a:t>
            </a:r>
            <a:r>
              <a:rPr lang="en-GB" dirty="0"/>
              <a:t> 4 :</a:t>
            </a:r>
          </a:p>
          <a:p>
            <a:pPr lvl="1"/>
            <a:r>
              <a:rPr lang="en-GB" dirty="0"/>
              <a:t>Transformation &amp; fusion des données</a:t>
            </a:r>
          </a:p>
          <a:p>
            <a:pPr lvl="1"/>
            <a:r>
              <a:rPr lang="en-GB" dirty="0"/>
              <a:t>Unpivot des données</a:t>
            </a:r>
          </a:p>
          <a:p>
            <a:r>
              <a:rPr lang="en-GB" dirty="0" err="1"/>
              <a:t>Exc</a:t>
            </a:r>
            <a:r>
              <a:rPr lang="en-GB" dirty="0"/>
              <a:t> 5 : </a:t>
            </a:r>
          </a:p>
          <a:p>
            <a:pPr lvl="1"/>
            <a:r>
              <a:rPr lang="en-GB" dirty="0"/>
              <a:t>Transformer le </a:t>
            </a:r>
            <a:r>
              <a:rPr lang="en-GB" dirty="0" err="1"/>
              <a:t>fichier</a:t>
            </a:r>
            <a:r>
              <a:rPr lang="en-GB" dirty="0"/>
              <a:t> “Transform file”</a:t>
            </a:r>
          </a:p>
          <a:p>
            <a:r>
              <a:rPr lang="en-GB" dirty="0" err="1"/>
              <a:t>Exc</a:t>
            </a:r>
            <a:r>
              <a:rPr lang="en-GB" dirty="0"/>
              <a:t> 6 :</a:t>
            </a:r>
          </a:p>
          <a:p>
            <a:pPr lvl="1"/>
            <a:r>
              <a:rPr lang="en-GB" dirty="0"/>
              <a:t>Split data</a:t>
            </a:r>
          </a:p>
          <a:p>
            <a:pPr lvl="1"/>
            <a:r>
              <a:rPr lang="en-GB" dirty="0" err="1"/>
              <a:t>Ajout</a:t>
            </a:r>
            <a:r>
              <a:rPr lang="en-GB" dirty="0"/>
              <a:t> au </a:t>
            </a:r>
            <a:r>
              <a:rPr lang="en-GB" dirty="0" err="1"/>
              <a:t>Datamodel</a:t>
            </a:r>
            <a:r>
              <a:rPr lang="en-GB" dirty="0"/>
              <a:t> </a:t>
            </a:r>
          </a:p>
          <a:p>
            <a:pPr lvl="1"/>
            <a:r>
              <a:rPr lang="en-GB" dirty="0" err="1"/>
              <a:t>Création</a:t>
            </a:r>
            <a:r>
              <a:rPr lang="en-GB" dirty="0"/>
              <a:t> des relations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3CE1BC-06D9-A4C3-2F3C-7B1E9E620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r>
              <a:rPr lang="en-GB"/>
              <a:t>PQ course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90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F5ACDE19-A5AB-DF5B-85C3-1AA061D4A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Ressources</a:t>
            </a:r>
            <a:endParaRPr lang="en-GB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1EAC303-46B8-D34E-5AA2-011C75AA80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2C4226B-FE71-7365-C368-7B718F754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PQ course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28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wer Query (11)">
            <a:extLst>
              <a:ext uri="{FF2B5EF4-FFF2-40B4-BE49-F238E27FC236}">
                <a16:creationId xmlns:a16="http://schemas.microsoft.com/office/drawing/2014/main" id="{5827F31F-C274-0076-CE51-6BB9CC438CBD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74" b="21204"/>
          <a:stretch/>
        </p:blipFill>
        <p:spPr>
          <a:xfrm>
            <a:off x="3567532" y="1362634"/>
            <a:ext cx="5334161" cy="2489275"/>
          </a:xfrm>
          <a:prstGeom prst="roundRect">
            <a:avLst>
              <a:gd name="adj" fmla="val 6500"/>
            </a:avLst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66C0937C-3E2F-E9B9-C550-BE9897F33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Shortcuts</a:t>
            </a:r>
            <a:endParaRPr lang="fr-BE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EFA742F7-AD23-6017-6AA6-BE66F76ED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PQ course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C3A581-5DE0-3D75-A254-3F5694219D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372" y="1032463"/>
            <a:ext cx="2616767" cy="33326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92850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1992C-09B1-9C1A-D9F1-8D123B08C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Shortcuts 2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BD68ED-D583-4D17-FF0C-6D04747A1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PQ course</a:t>
            </a:r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FF9BF25-E203-FB22-590A-65F6904EE4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9102268"/>
              </p:ext>
            </p:extLst>
          </p:nvPr>
        </p:nvGraphicFramePr>
        <p:xfrm>
          <a:off x="3175907" y="277357"/>
          <a:ext cx="5674179" cy="4367431"/>
        </p:xfrm>
        <a:graphic>
          <a:graphicData uri="http://schemas.openxmlformats.org/drawingml/2006/table">
            <a:tbl>
              <a:tblPr firstRow="1">
                <a:tableStyleId>{93296810-A885-4BE3-A3E7-6D5BEEA58F35}</a:tableStyleId>
              </a:tblPr>
              <a:tblGrid>
                <a:gridCol w="2950696">
                  <a:extLst>
                    <a:ext uri="{9D8B030D-6E8A-4147-A177-3AD203B41FA5}">
                      <a16:colId xmlns:a16="http://schemas.microsoft.com/office/drawing/2014/main" val="1549130325"/>
                    </a:ext>
                  </a:extLst>
                </a:gridCol>
                <a:gridCol w="2723483">
                  <a:extLst>
                    <a:ext uri="{9D8B030D-6E8A-4147-A177-3AD203B41FA5}">
                      <a16:colId xmlns:a16="http://schemas.microsoft.com/office/drawing/2014/main" val="4213476"/>
                    </a:ext>
                  </a:extLst>
                </a:gridCol>
              </a:tblGrid>
              <a:tr h="374551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400" dirty="0">
                          <a:effectLst/>
                        </a:rPr>
                        <a:t>Key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400" dirty="0">
                          <a:effectLst/>
                        </a:rPr>
                        <a:t>Description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2482924137"/>
                  </a:ext>
                </a:extLst>
              </a:tr>
              <a:tr h="205548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400" dirty="0">
                          <a:effectLst/>
                        </a:rPr>
                        <a:t>QAT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400" dirty="0">
                          <a:effectLst/>
                        </a:rPr>
                        <a:t>Launch Power </a:t>
                      </a:r>
                      <a:r>
                        <a:rPr lang="fr-BE" sz="1400" dirty="0" err="1">
                          <a:effectLst/>
                        </a:rPr>
                        <a:t>Query</a:t>
                      </a:r>
                      <a:r>
                        <a:rPr lang="fr-BE" sz="1400" dirty="0">
                          <a:effectLst/>
                        </a:rPr>
                        <a:t> </a:t>
                      </a:r>
                      <a:r>
                        <a:rPr lang="fr-BE" sz="1400" dirty="0" err="1">
                          <a:effectLst/>
                        </a:rPr>
                        <a:t>window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3042015289"/>
                  </a:ext>
                </a:extLst>
              </a:tr>
              <a:tr h="205548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400" dirty="0">
                          <a:effectLst/>
                        </a:rPr>
                        <a:t>Ctrl-</a:t>
                      </a:r>
                      <a:r>
                        <a:rPr lang="fr-BE" sz="1400" dirty="0" err="1">
                          <a:effectLst/>
                        </a:rPr>
                        <a:t>Shft</a:t>
                      </a:r>
                      <a:r>
                        <a:rPr lang="fr-BE" sz="1400" dirty="0">
                          <a:effectLst/>
                        </a:rPr>
                        <a:t> ++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400">
                          <a:effectLst/>
                        </a:rPr>
                        <a:t>Zoom in – increase font</a:t>
                      </a:r>
                      <a:endParaRPr lang="en-GB" sz="105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844802637"/>
                  </a:ext>
                </a:extLst>
              </a:tr>
              <a:tr h="205548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400" dirty="0">
                          <a:effectLst/>
                        </a:rPr>
                        <a:t>Ctrl-</a:t>
                      </a:r>
                      <a:r>
                        <a:rPr lang="fr-BE" sz="1400" dirty="0" err="1">
                          <a:effectLst/>
                        </a:rPr>
                        <a:t>Shft</a:t>
                      </a:r>
                      <a:r>
                        <a:rPr lang="fr-BE" sz="1400" dirty="0">
                          <a:effectLst/>
                        </a:rPr>
                        <a:t> --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400">
                          <a:effectLst/>
                        </a:rPr>
                        <a:t>Zoom out – decrease font</a:t>
                      </a:r>
                      <a:endParaRPr lang="en-GB" sz="105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3187553595"/>
                  </a:ext>
                </a:extLst>
              </a:tr>
              <a:tr h="205548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400" dirty="0">
                          <a:effectLst/>
                        </a:rPr>
                        <a:t>Ctrl-0 (</a:t>
                      </a:r>
                      <a:r>
                        <a:rPr lang="fr-BE" sz="1400" dirty="0" err="1">
                          <a:effectLst/>
                        </a:rPr>
                        <a:t>text</a:t>
                      </a:r>
                      <a:r>
                        <a:rPr lang="fr-BE" sz="1400" dirty="0">
                          <a:effectLst/>
                        </a:rPr>
                        <a:t> keyboard)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400" dirty="0">
                          <a:effectLst/>
                        </a:rPr>
                        <a:t>Reset zoom 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3081130746"/>
                  </a:ext>
                </a:extLst>
              </a:tr>
              <a:tr h="205548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400" dirty="0">
                          <a:effectLst/>
                        </a:rPr>
                        <a:t>Home - End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Go to first - last column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1523674981"/>
                  </a:ext>
                </a:extLst>
              </a:tr>
              <a:tr h="205548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400" dirty="0">
                          <a:effectLst/>
                        </a:rPr>
                        <a:t>Ctrl-Home &amp; Ctrl-End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Go to first &amp; last cell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128100461"/>
                  </a:ext>
                </a:extLst>
              </a:tr>
              <a:tr h="205548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400" dirty="0">
                          <a:effectLst/>
                        </a:rPr>
                        <a:t>Alt-Home &amp; Alt-End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Go to top &amp; bottom of column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344496680"/>
                  </a:ext>
                </a:extLst>
              </a:tr>
              <a:tr h="205548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400" dirty="0">
                          <a:effectLst/>
                        </a:rPr>
                        <a:t>Ctrl-G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Go to column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216945299"/>
                  </a:ext>
                </a:extLst>
              </a:tr>
              <a:tr h="205548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400" dirty="0">
                          <a:effectLst/>
                        </a:rPr>
                        <a:t>Ctrl-</a:t>
                      </a:r>
                      <a:r>
                        <a:rPr lang="fr-BE" sz="1400" dirty="0" err="1">
                          <a:effectLst/>
                        </a:rPr>
                        <a:t>Space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Select current column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1126955074"/>
                  </a:ext>
                </a:extLst>
              </a:tr>
              <a:tr h="205548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400">
                          <a:effectLst/>
                        </a:rPr>
                        <a:t>Shft-arrows</a:t>
                      </a:r>
                      <a:endParaRPr lang="en-GB" sz="105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Select adjacent columns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2491734813"/>
                  </a:ext>
                </a:extLst>
              </a:tr>
              <a:tr h="205548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400">
                          <a:effectLst/>
                        </a:rPr>
                        <a:t>Ctrl-A</a:t>
                      </a:r>
                      <a:endParaRPr lang="en-GB" sz="105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Select all columns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511522700"/>
                  </a:ext>
                </a:extLst>
              </a:tr>
              <a:tr h="205548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</a:rPr>
                        <a:t>Arrows to left to select ID</a:t>
                      </a:r>
                      <a:endParaRPr lang="en-GB" sz="105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</a:rPr>
                        <a:t>Select row and preview all row data</a:t>
                      </a:r>
                      <a:endParaRPr lang="en-GB" sz="105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2373569023"/>
                  </a:ext>
                </a:extLst>
              </a:tr>
              <a:tr h="205548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Ctrl-E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Column by example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842634281"/>
                  </a:ext>
                </a:extLst>
              </a:tr>
              <a:tr h="205548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Select column + Ctrl arrow down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Change column type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467898506"/>
                  </a:ext>
                </a:extLst>
              </a:tr>
              <a:tr h="205548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</a:rPr>
                        <a:t>Ctrl-M or right click in query panel</a:t>
                      </a:r>
                      <a:endParaRPr lang="en-GB" sz="105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Blank query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2989841395"/>
                  </a:ext>
                </a:extLst>
              </a:tr>
              <a:tr h="205548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F2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Rename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42115738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670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66C7F45A-4E5B-4E2A-990C-A982397F7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794119"/>
          </a:xfrm>
        </p:spPr>
        <p:txBody>
          <a:bodyPr/>
          <a:lstStyle/>
          <a:p>
            <a:r>
              <a:rPr lang="nl-BE" dirty="0"/>
              <a:t>Liens intéressants</a:t>
            </a:r>
            <a:endParaRPr lang="fr-BE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6B15C8C-7A64-AEB2-CBB6-3341E5988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r>
              <a:rPr lang="en-GB"/>
              <a:t>PQ course</a:t>
            </a:r>
            <a:endParaRPr lang="en-GB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BE7CAC6C-7EA2-40D8-8219-58905450179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38842" y="938212"/>
            <a:ext cx="4514171" cy="3930649"/>
          </a:xfrm>
        </p:spPr>
        <p:txBody>
          <a:bodyPr numCol="1">
            <a:normAutofit fontScale="70000" lnSpcReduction="20000"/>
          </a:bodyPr>
          <a:lstStyle/>
          <a:p>
            <a:r>
              <a:rPr lang="fr-BE" dirty="0"/>
              <a:t>EN</a:t>
            </a:r>
            <a:endParaRPr lang="fr-BE" dirty="0"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lvl="1"/>
            <a:r>
              <a:rPr lang="fr-BE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https://www.excelcampus.com/power-tools/power-query-overview/</a:t>
            </a:r>
            <a:endParaRPr lang="fr-BE" dirty="0"/>
          </a:p>
          <a:p>
            <a:pPr lvl="1"/>
            <a:r>
              <a:rPr lang="fr-BE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https://www.goodly.co.in/tag/power-query/</a:t>
            </a:r>
            <a:endParaRPr lang="fr-BE" dirty="0"/>
          </a:p>
          <a:p>
            <a:pPr lvl="1"/>
            <a:r>
              <a:rPr lang="fr-BE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https://chandoo.org/wp/power-query-tutorial/</a:t>
            </a:r>
            <a:endParaRPr lang="fr-BE" dirty="0"/>
          </a:p>
          <a:p>
            <a:pPr lvl="1"/>
            <a:r>
              <a:rPr lang="fr-BE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https://exceloffthegrid.com/power-query-introduction/</a:t>
            </a:r>
            <a:endParaRPr lang="fr-BE" dirty="0"/>
          </a:p>
          <a:p>
            <a:pPr lvl="1"/>
            <a:r>
              <a:rPr lang="fr-BE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https://www.myonlinetraininghub.com/introduction-to-power-query</a:t>
            </a:r>
            <a:endParaRPr lang="fr-BE" dirty="0"/>
          </a:p>
          <a:p>
            <a:pPr lvl="1"/>
            <a:r>
              <a:rPr lang="fr-BE" dirty="0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https://www.howtoexcel.org/power-query-tips-and-tricks/</a:t>
            </a:r>
            <a:endParaRPr lang="fr-BE" dirty="0"/>
          </a:p>
          <a:p>
            <a:pPr lvl="1"/>
            <a:r>
              <a:rPr lang="fr-BE" dirty="0"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https://docs.microsoft.com/en-us/powerquery-m/</a:t>
            </a:r>
            <a:endParaRPr lang="fr-BE" dirty="0"/>
          </a:p>
          <a:p>
            <a:pPr lvl="1"/>
            <a:r>
              <a:rPr lang="fr-BE" dirty="0"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https://powerquery.how</a:t>
            </a:r>
            <a:endParaRPr lang="fr-BE" dirty="0"/>
          </a:p>
          <a:p>
            <a:pPr lvl="1"/>
            <a:r>
              <a:rPr lang="en-GB" dirty="0"/>
              <a:t>Collect, Combine, and Transform Data Using Power Query in Excel and Power BI (Business Skills) - Gil </a:t>
            </a:r>
            <a:r>
              <a:rPr lang="en-GB" dirty="0" err="1"/>
              <a:t>Raviv</a:t>
            </a:r>
            <a:r>
              <a:rPr lang="en-GB" dirty="0"/>
              <a:t> </a:t>
            </a:r>
          </a:p>
          <a:p>
            <a:pPr lvl="1"/>
            <a:r>
              <a:rPr lang="en-GB" dirty="0"/>
              <a:t>Power Query for Power BI and Excel - Christopher Webb &amp; </a:t>
            </a:r>
            <a:r>
              <a:rPr lang="en-GB" dirty="0" err="1"/>
              <a:t>Crossjoin</a:t>
            </a:r>
            <a:r>
              <a:rPr lang="en-GB" dirty="0"/>
              <a:t> Consulting Limited</a:t>
            </a:r>
          </a:p>
          <a:p>
            <a:pPr lvl="1"/>
            <a:r>
              <a:rPr lang="en-GB" dirty="0"/>
              <a:t>M Is for (Data) Monkey: A Guide to the M Language in Excel Power Query - Ken </a:t>
            </a:r>
            <a:r>
              <a:rPr lang="en-GB" dirty="0" err="1"/>
              <a:t>Puls</a:t>
            </a:r>
            <a:r>
              <a:rPr lang="en-GB" dirty="0"/>
              <a:t> </a:t>
            </a:r>
          </a:p>
          <a:p>
            <a:pPr lvl="1"/>
            <a:r>
              <a:rPr lang="en-GB" dirty="0"/>
              <a:t>The Definitive Guide to Power Query (M) -  Greg </a:t>
            </a:r>
            <a:r>
              <a:rPr lang="en-GB" dirty="0" err="1"/>
              <a:t>Deckler</a:t>
            </a:r>
            <a:r>
              <a:rPr lang="en-GB" dirty="0"/>
              <a:t>, Rick de Groot, Melissa de Korte -  </a:t>
            </a:r>
            <a:r>
              <a:rPr lang="en-GB" dirty="0" err="1"/>
              <a:t>Packt</a:t>
            </a:r>
            <a:endParaRPr lang="fr-BE" dirty="0"/>
          </a:p>
          <a:p>
            <a:pPr lvl="1"/>
            <a:endParaRPr lang="fr-BE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5BF8CF1-B751-5A78-360D-0C5B9A63D1B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159376" y="938213"/>
            <a:ext cx="3445782" cy="3354387"/>
          </a:xfrm>
        </p:spPr>
        <p:txBody>
          <a:bodyPr>
            <a:normAutofit fontScale="77500" lnSpcReduction="20000"/>
          </a:bodyPr>
          <a:lstStyle/>
          <a:p>
            <a:r>
              <a:rPr lang="fr-BE" dirty="0"/>
              <a:t>NL</a:t>
            </a:r>
          </a:p>
          <a:p>
            <a:pPr lvl="1"/>
            <a:r>
              <a:rPr lang="fr-BE" dirty="0"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https://docs.microsoft.com/nl-nl/power-query/</a:t>
            </a:r>
            <a:endParaRPr lang="fr-BE" dirty="0"/>
          </a:p>
          <a:p>
            <a:pPr lvl="1"/>
            <a:r>
              <a:rPr lang="fr-FR" dirty="0"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https://docs.microsoft.com/nl-nl/powerquery-m/</a:t>
            </a:r>
            <a:endParaRPr lang="fr-FR" dirty="0"/>
          </a:p>
          <a:p>
            <a:pPr lvl="1"/>
            <a:r>
              <a:rPr lang="fr-BE" dirty="0"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https://www.youtube.com/watch?v=OQKjfJTRNaU</a:t>
            </a:r>
            <a:r>
              <a:rPr lang="fr-BE" dirty="0"/>
              <a:t> + </a:t>
            </a:r>
            <a:r>
              <a:rPr lang="fr-BE" dirty="0"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https://www.youtube.com/watch?v=OYmcEGMApIU</a:t>
            </a:r>
            <a:endParaRPr lang="fr-BE" dirty="0"/>
          </a:p>
          <a:p>
            <a:r>
              <a:rPr lang="fr-BE" dirty="0"/>
              <a:t>FR</a:t>
            </a:r>
          </a:p>
          <a:p>
            <a:pPr lvl="1"/>
            <a:r>
              <a:rPr lang="fr-BE" dirty="0"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https://docs.microsoft.com/fr-fr/power-query/</a:t>
            </a:r>
            <a:endParaRPr lang="fr-BE" dirty="0"/>
          </a:p>
          <a:p>
            <a:pPr lvl="1"/>
            <a:r>
              <a:rPr lang="fr-FR" dirty="0">
                <a:hlinkClick r:id="rId1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https://docs.microsoft.com/fr-fr/powerquery-m/</a:t>
            </a:r>
            <a:endParaRPr lang="fr-FR" dirty="0"/>
          </a:p>
          <a:p>
            <a:pPr lvl="1"/>
            <a:r>
              <a:rPr lang="fr-BE" dirty="0"/>
              <a:t>Power </a:t>
            </a:r>
            <a:r>
              <a:rPr lang="fr-BE" dirty="0" err="1"/>
              <a:t>Query</a:t>
            </a:r>
            <a:r>
              <a:rPr lang="fr-BE" dirty="0"/>
              <a:t> et M, </a:t>
            </a:r>
            <a:r>
              <a:rPr lang="fr-FR" dirty="0"/>
              <a:t>Extraire et préparer les données en vue de leur exploitation dans Excel ou Power BI, André </a:t>
            </a:r>
            <a:r>
              <a:rPr lang="nl-BE" dirty="0"/>
              <a:t>Meyer, 2021</a:t>
            </a:r>
            <a:endParaRPr lang="fr-BE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0548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E9987CE-E2EE-C5DC-BA59-183E3F5CE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Utiliser</a:t>
            </a:r>
            <a:r>
              <a:rPr lang="nl-BE" dirty="0"/>
              <a:t> </a:t>
            </a:r>
            <a:r>
              <a:rPr lang="nl-BE" dirty="0" err="1"/>
              <a:t>PowerQuery</a:t>
            </a:r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8263A1-ABFA-157B-0C51-9A16815B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PQ course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04ACEA1-1445-248C-E28E-89B3554842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047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C7F8A4-6E2E-4974-A62E-7E39DD2C8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794119"/>
          </a:xfrm>
        </p:spPr>
        <p:txBody>
          <a:bodyPr/>
          <a:lstStyle/>
          <a:p>
            <a:r>
              <a:rPr lang="en-GB" dirty="0"/>
              <a:t>Topics</a:t>
            </a:r>
            <a:endParaRPr lang="fr-BE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54AFADB-3BB0-4B5C-90B2-BF12CC9DCE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67963"/>
            <a:ext cx="7886700" cy="3564760"/>
          </a:xfrm>
        </p:spPr>
        <p:txBody>
          <a:bodyPr>
            <a:normAutofit fontScale="92500" lnSpcReduction="20000"/>
          </a:bodyPr>
          <a:lstStyle/>
          <a:p>
            <a:r>
              <a:rPr lang="fr-FR" dirty="0"/>
              <a:t>Qu’est-ce que </a:t>
            </a:r>
            <a:r>
              <a:rPr lang="fr-FR" dirty="0" err="1"/>
              <a:t>PowerQuery</a:t>
            </a:r>
            <a:r>
              <a:rPr lang="fr-FR" dirty="0"/>
              <a:t> ?</a:t>
            </a:r>
          </a:p>
          <a:p>
            <a:r>
              <a:rPr lang="fr-FR" dirty="0"/>
              <a:t>L'interface </a:t>
            </a:r>
            <a:r>
              <a:rPr lang="fr-FR" dirty="0" err="1"/>
              <a:t>PowerQuery</a:t>
            </a:r>
            <a:endParaRPr lang="fr-FR" dirty="0"/>
          </a:p>
          <a:p>
            <a:r>
              <a:rPr lang="fr-FR" dirty="0"/>
              <a:t>Le langage et la syntaxe </a:t>
            </a:r>
            <a:r>
              <a:rPr lang="fr-FR" dirty="0" err="1"/>
              <a:t>PowerQuery</a:t>
            </a:r>
            <a:endParaRPr lang="fr-FR" dirty="0"/>
          </a:p>
          <a:p>
            <a:r>
              <a:rPr lang="fr-FR" dirty="0"/>
              <a:t>Afficher le résultat des requêtes</a:t>
            </a:r>
          </a:p>
          <a:p>
            <a:r>
              <a:rPr lang="fr-FR" dirty="0"/>
              <a:t>Établir des connexions avec les données sources</a:t>
            </a:r>
          </a:p>
          <a:p>
            <a:r>
              <a:rPr lang="fr-FR" dirty="0"/>
              <a:t>Créer des requêtes, propriétés et types</a:t>
            </a:r>
          </a:p>
          <a:p>
            <a:r>
              <a:rPr lang="fr-FR" dirty="0"/>
              <a:t>Quelques opérations de base sur les requêtes</a:t>
            </a:r>
          </a:p>
          <a:p>
            <a:r>
              <a:rPr lang="fr-FR" dirty="0"/>
              <a:t>Transformations spécifiques des données</a:t>
            </a:r>
          </a:p>
          <a:p>
            <a:r>
              <a:rPr lang="fr-FR" dirty="0"/>
              <a:t>Ajouter des colonnes</a:t>
            </a:r>
          </a:p>
          <a:p>
            <a:r>
              <a:rPr lang="fr-FR" dirty="0"/>
              <a:t>Consolidation des données</a:t>
            </a:r>
          </a:p>
          <a:p>
            <a:r>
              <a:rPr lang="fr-FR" dirty="0"/>
              <a:t>Raccourcis et ressources intéressantes</a:t>
            </a:r>
            <a:endParaRPr lang="fr-B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0A8153-0758-C045-9A57-24C8C9BC2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r>
              <a:rPr lang="en-GB"/>
              <a:t>PQ course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260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wer Query">
            <a:extLst>
              <a:ext uri="{FF2B5EF4-FFF2-40B4-BE49-F238E27FC236}">
                <a16:creationId xmlns:a16="http://schemas.microsoft.com/office/drawing/2014/main" id="{59A4CB62-A1DC-B9FB-89CC-CE2BC1095A62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94" b="10646"/>
          <a:stretch/>
        </p:blipFill>
        <p:spPr>
          <a:xfrm>
            <a:off x="628650" y="1210945"/>
            <a:ext cx="5992248" cy="3413760"/>
          </a:xfrm>
          <a:prstGeom prst="roundRect">
            <a:avLst>
              <a:gd name="adj" fmla="val 6500"/>
            </a:avLst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322095BC-19DB-D075-196D-875E806CE0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794119"/>
          </a:xfrm>
        </p:spPr>
        <p:txBody>
          <a:bodyPr/>
          <a:lstStyle/>
          <a:p>
            <a:r>
              <a:rPr lang="fr-FR" dirty="0"/>
              <a:t>Qu’est-ce que </a:t>
            </a:r>
            <a:r>
              <a:rPr lang="fr-FR" dirty="0" err="1"/>
              <a:t>PowerQuery</a:t>
            </a:r>
            <a:r>
              <a:rPr lang="en-GB" dirty="0"/>
              <a:t>?</a:t>
            </a:r>
            <a:endParaRPr lang="fr-BE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ED8C282-FA22-4BB8-EE70-93A4AB0BA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r>
              <a:rPr lang="en-GB"/>
              <a:t>PQ course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10C64DF-A8E3-93A3-5E6B-36E1918712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6979" y="3029569"/>
            <a:ext cx="3606092" cy="810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20190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wer Query (2)">
            <a:extLst>
              <a:ext uri="{FF2B5EF4-FFF2-40B4-BE49-F238E27FC236}">
                <a16:creationId xmlns:a16="http://schemas.microsoft.com/office/drawing/2014/main" id="{9CB7BAC4-5903-D19C-2FB8-BA530857ACDD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18" r="10321"/>
          <a:stretch/>
        </p:blipFill>
        <p:spPr>
          <a:xfrm>
            <a:off x="660202" y="1200150"/>
            <a:ext cx="3495478" cy="3525488"/>
          </a:xfrm>
          <a:prstGeom prst="roundRect">
            <a:avLst>
              <a:gd name="adj" fmla="val 6500"/>
            </a:avLst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15CA90BB-2567-C6BF-5E95-A2C779EAD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794119"/>
          </a:xfrm>
        </p:spPr>
        <p:txBody>
          <a:bodyPr/>
          <a:lstStyle/>
          <a:p>
            <a:r>
              <a:rPr lang="fr-FR" dirty="0"/>
              <a:t>L'interface de l’éditeur PQ</a:t>
            </a:r>
            <a:endParaRPr lang="fr-BE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50ED945D-D3E3-A4F6-9383-F4950F5BC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r>
              <a:rPr lang="en-GB"/>
              <a:t>PQ course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94F26B-09AF-E45D-3CBD-C3291187C2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1265" y="1438572"/>
            <a:ext cx="4747796" cy="22663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05325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wer Query (3)">
            <a:extLst>
              <a:ext uri="{FF2B5EF4-FFF2-40B4-BE49-F238E27FC236}">
                <a16:creationId xmlns:a16="http://schemas.microsoft.com/office/drawing/2014/main" id="{E9909D37-6353-7B76-C696-9486CC954962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8650" y="1068388"/>
            <a:ext cx="5403048" cy="2301240"/>
          </a:xfrm>
          <a:prstGeom prst="roundRect">
            <a:avLst>
              <a:gd name="adj" fmla="val 6500"/>
            </a:avLst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F6CFA281-297C-B794-3FC2-4D88A6CDB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794119"/>
          </a:xfrm>
        </p:spPr>
        <p:txBody>
          <a:bodyPr/>
          <a:lstStyle/>
          <a:p>
            <a:r>
              <a:rPr lang="fr-FR" dirty="0"/>
              <a:t>Le langage et la syntaxe </a:t>
            </a:r>
            <a:r>
              <a:rPr lang="fr-FR" dirty="0" err="1"/>
              <a:t>PowerQuery</a:t>
            </a:r>
            <a:endParaRPr lang="en-GB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1F609FCF-3ADA-0DBF-7F5A-1A3E55367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r>
              <a:rPr lang="en-GB"/>
              <a:t>PQ course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587D36-9CE0-9537-76E9-710C125962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8220" y="3589059"/>
            <a:ext cx="5908707" cy="9721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75878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wer Query (4)">
            <a:extLst>
              <a:ext uri="{FF2B5EF4-FFF2-40B4-BE49-F238E27FC236}">
                <a16:creationId xmlns:a16="http://schemas.microsoft.com/office/drawing/2014/main" id="{FE36CF1E-BFE7-AA66-47BE-FA5862F73D00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24" b="19024"/>
          <a:stretch/>
        </p:blipFill>
        <p:spPr>
          <a:xfrm>
            <a:off x="628650" y="1379763"/>
            <a:ext cx="4442519" cy="1990863"/>
          </a:xfrm>
          <a:prstGeom prst="roundRect">
            <a:avLst>
              <a:gd name="adj" fmla="val 6500"/>
            </a:avLst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F48EB550-0459-354F-0F24-8F36D290D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794119"/>
          </a:xfrm>
        </p:spPr>
        <p:txBody>
          <a:bodyPr/>
          <a:lstStyle/>
          <a:p>
            <a:r>
              <a:rPr lang="fr-FR" dirty="0"/>
              <a:t>Afficher le résultat des requêtes</a:t>
            </a:r>
            <a:endParaRPr lang="en-GB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2FD8760-D086-2F1C-05BB-096B77148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r>
              <a:rPr lang="en-GB"/>
              <a:t>PQ course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3225D7-D1C5-1C14-BFFF-8CDD6CE5056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730" t="15384"/>
          <a:stretch/>
        </p:blipFill>
        <p:spPr>
          <a:xfrm>
            <a:off x="5071169" y="2457301"/>
            <a:ext cx="3801035" cy="1826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25480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wer Query (5)">
            <a:extLst>
              <a:ext uri="{FF2B5EF4-FFF2-40B4-BE49-F238E27FC236}">
                <a16:creationId xmlns:a16="http://schemas.microsoft.com/office/drawing/2014/main" id="{FE48A206-17E4-D8C3-D8FB-FECA5155117D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0822" y="1569074"/>
            <a:ext cx="4884323" cy="2277745"/>
          </a:xfrm>
          <a:prstGeom prst="roundRect">
            <a:avLst>
              <a:gd name="adj" fmla="val 6500"/>
            </a:avLst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00AAF12E-8261-2AB3-972E-A916DDC198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794119"/>
          </a:xfrm>
        </p:spPr>
        <p:txBody>
          <a:bodyPr>
            <a:normAutofit fontScale="90000"/>
          </a:bodyPr>
          <a:lstStyle/>
          <a:p>
            <a:r>
              <a:rPr lang="fr-FR" dirty="0"/>
              <a:t>Établir des connexions avec les données source</a:t>
            </a:r>
            <a:endParaRPr lang="fr-BE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EA776F2E-109A-3063-8C93-69865B517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r>
              <a:rPr lang="en-GB"/>
              <a:t>PQ course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9C1770-CF28-B6CD-08A2-D7FB3F8C93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4496" y="916212"/>
            <a:ext cx="2774975" cy="3448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43269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wer Query (6)">
            <a:extLst>
              <a:ext uri="{FF2B5EF4-FFF2-40B4-BE49-F238E27FC236}">
                <a16:creationId xmlns:a16="http://schemas.microsoft.com/office/drawing/2014/main" id="{FDC50A41-89EC-377E-CB0B-B05182A4CD11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0" r="7639"/>
          <a:stretch/>
        </p:blipFill>
        <p:spPr>
          <a:xfrm>
            <a:off x="5028658" y="1074716"/>
            <a:ext cx="3993421" cy="3692547"/>
          </a:xfrm>
          <a:prstGeom prst="roundRect">
            <a:avLst>
              <a:gd name="adj" fmla="val 6500"/>
            </a:avLst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698E2FA0-ACF4-E53C-47F6-022BC423F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794119"/>
          </a:xfrm>
        </p:spPr>
        <p:txBody>
          <a:bodyPr/>
          <a:lstStyle/>
          <a:p>
            <a:r>
              <a:rPr lang="fr-FR" dirty="0"/>
              <a:t>Créer des requêtes, propriétés et types</a:t>
            </a:r>
            <a:endParaRPr lang="fr-BE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4DF02EA6-3B9D-C52D-E32E-3053C44B2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r>
              <a:rPr lang="en-GB"/>
              <a:t>PQ course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A13B71-747E-25E3-7F9C-1A2DA56FA9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964" y="1491803"/>
            <a:ext cx="4188442" cy="2777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6392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jnThema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NCOI Learning">
      <a:dk1>
        <a:srgbClr val="454444"/>
      </a:dk1>
      <a:lt1>
        <a:srgbClr val="FFFFFF"/>
      </a:lt1>
      <a:dk2>
        <a:srgbClr val="454444"/>
      </a:dk2>
      <a:lt2>
        <a:srgbClr val="D2CEE1"/>
      </a:lt2>
      <a:accent1>
        <a:srgbClr val="2A2A71"/>
      </a:accent1>
      <a:accent2>
        <a:srgbClr val="D2CEE1"/>
      </a:accent2>
      <a:accent3>
        <a:srgbClr val="66BEC9"/>
      </a:accent3>
      <a:accent4>
        <a:srgbClr val="F4952E"/>
      </a:accent4>
      <a:accent5>
        <a:srgbClr val="D55459"/>
      </a:accent5>
      <a:accent6>
        <a:srgbClr val="9188B4"/>
      </a:accent6>
      <a:hlink>
        <a:srgbClr val="454444"/>
      </a:hlink>
      <a:folHlink>
        <a:srgbClr val="2A2A7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PowerQuery - Overview V1</Template>
  <TotalTime>4922</TotalTime>
  <Words>659</Words>
  <Application>Microsoft Office PowerPoint</Application>
  <PresentationFormat>On-screen Show (16:9)</PresentationFormat>
  <Paragraphs>137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Rockwell</vt:lpstr>
      <vt:lpstr>System Font Regular</vt:lpstr>
      <vt:lpstr>MijnThema</vt:lpstr>
      <vt:lpstr>Collecter et traiter les données avec PowerQuery</vt:lpstr>
      <vt:lpstr>Utiliser PowerQuery</vt:lpstr>
      <vt:lpstr>Topics</vt:lpstr>
      <vt:lpstr>Qu’est-ce que PowerQuery?</vt:lpstr>
      <vt:lpstr>L'interface de l’éditeur PQ</vt:lpstr>
      <vt:lpstr>Le langage et la syntaxe PowerQuery</vt:lpstr>
      <vt:lpstr>Afficher le résultat des requêtes</vt:lpstr>
      <vt:lpstr>Établir des connexions avec les données source</vt:lpstr>
      <vt:lpstr>Créer des requêtes, propriétés et types</vt:lpstr>
      <vt:lpstr>Quelques opérations de base sur les requêtes</vt:lpstr>
      <vt:lpstr>Transformations spécifiques des données</vt:lpstr>
      <vt:lpstr>Ajouter des colonnes</vt:lpstr>
      <vt:lpstr>Consolidation des données</vt:lpstr>
      <vt:lpstr>Exercices</vt:lpstr>
      <vt:lpstr>3-6-9</vt:lpstr>
      <vt:lpstr>Ressources</vt:lpstr>
      <vt:lpstr>Shortcuts</vt:lpstr>
      <vt:lpstr>Shortcuts 2</vt:lpstr>
      <vt:lpstr>Liens intéressants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Graphic elements  &amp; inspiration</dc:title>
  <dc:creator>Brenda Lissens</dc:creator>
  <cp:lastModifiedBy>Danny P</cp:lastModifiedBy>
  <cp:revision>92</cp:revision>
  <dcterms:created xsi:type="dcterms:W3CDTF">2020-07-15T08:17:38Z</dcterms:created>
  <dcterms:modified xsi:type="dcterms:W3CDTF">2024-06-19T21:59:22Z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2022-05-04T12:08:25Z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c2d2fea2-5c86-4b8c-8d7b-6eb4b94f1f05</vt:lpwstr>
  </property>
  <property fmtid="{D5CDD505-2E9C-101B-9397-08002B2CF9AE}" pid="7" name="MSIP_Label_defa4170-0d19-0005-0004-bc88714345d2_ActionId">
    <vt:lpwstr>e5f2836d-220f-4403-a225-e26df1808197</vt:lpwstr>
  </property>
  <property fmtid="{D5CDD505-2E9C-101B-9397-08002B2CF9AE}" pid="8" name="MSIP_Label_defa4170-0d19-0005-0004-bc88714345d2_ContentBits">
    <vt:lpwstr>0</vt:lpwstr>
  </property>
</Properties>
</file>