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7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7" r:id="rId3"/>
    <p:sldId id="258" r:id="rId4"/>
    <p:sldId id="270" r:id="rId5"/>
    <p:sldId id="257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75" r:id="rId14"/>
    <p:sldId id="265" r:id="rId15"/>
    <p:sldId id="273" r:id="rId16"/>
    <p:sldId id="278" r:id="rId17"/>
    <p:sldId id="276" r:id="rId18"/>
    <p:sldId id="279" r:id="rId19"/>
    <p:sldId id="271" r:id="rId20"/>
    <p:sldId id="280" r:id="rId21"/>
    <p:sldId id="266" r:id="rId22"/>
    <p:sldId id="272" r:id="rId23"/>
    <p:sldId id="267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D9BF8A3-0F0E-4769-9DF7-1C015EB88A0E}">
          <p14:sldIdLst>
            <p14:sldId id="256"/>
          </p14:sldIdLst>
        </p14:section>
        <p14:section name="PQ topics" id="{0C7F8685-20D4-4E8D-97B1-B6E9C61BB88C}">
          <p14:sldIdLst>
            <p14:sldId id="277"/>
            <p14:sldId id="258"/>
            <p14:sldId id="270"/>
            <p14:sldId id="257"/>
            <p14:sldId id="269"/>
            <p14:sldId id="259"/>
            <p14:sldId id="260"/>
            <p14:sldId id="261"/>
            <p14:sldId id="262"/>
            <p14:sldId id="263"/>
            <p14:sldId id="264"/>
            <p14:sldId id="275"/>
            <p14:sldId id="265"/>
            <p14:sldId id="273"/>
          </p14:sldIdLst>
        </p14:section>
        <p14:section name="M-Coding" id="{018587EF-1D9F-4539-8D0F-6C4112457C62}">
          <p14:sldIdLst>
            <p14:sldId id="278"/>
            <p14:sldId id="276"/>
          </p14:sldIdLst>
        </p14:section>
        <p14:section name="Exc" id="{A48BE885-3B08-4231-AA17-71F4D90C1047}">
          <p14:sldIdLst>
            <p14:sldId id="279"/>
            <p14:sldId id="271"/>
          </p14:sldIdLst>
        </p14:section>
        <p14:section name="Resources" id="{3910DFAF-223E-4931-BCF0-9116E4D9E23F}">
          <p14:sldIdLst>
            <p14:sldId id="280"/>
            <p14:sldId id="266"/>
            <p14:sldId id="272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7" autoAdjust="0"/>
    <p:restoredTop sz="86414" autoAdjust="0"/>
  </p:normalViewPr>
  <p:slideViewPr>
    <p:cSldViewPr snapToGrid="0" snapToObjects="1">
      <p:cViewPr varScale="1">
        <p:scale>
          <a:sx n="117" d="100"/>
          <a:sy n="117" d="100"/>
        </p:scale>
        <p:origin x="1002" y="102"/>
      </p:cViewPr>
      <p:guideLst/>
    </p:cSldViewPr>
  </p:slideViewPr>
  <p:outlineViewPr>
    <p:cViewPr>
      <p:scale>
        <a:sx n="33" d="100"/>
        <a:sy n="33" d="100"/>
      </p:scale>
      <p:origin x="0" y="-9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19-5-2024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‹N°›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19/05/2024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BC22C-6DC2-290F-4333-ECB6191C5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F8C59-D484-A29C-1E95-C21B7BDF8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026B6-937D-1389-0013-CCB764F57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1412F-18D8-ECA3-CA2A-FE10BB6D5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F11DD-07E5-C7E5-6B26-093FBF41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22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A74BA-CC11-159C-3E34-23421D0E2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9DF0-E45A-2E62-877F-BFFB79F63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51386-81ED-64F7-3EB4-8CCDB25E4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4C755-E51F-8251-0533-76882E928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F52F4-8F3B-5F35-D5B7-DA30DBD7F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94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BDC6B1-CFDA-17B3-4D06-4D8E5E55B8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4C5F1-4B8C-C827-6DCD-3143736BF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74C03-4701-7C26-7F91-9705302C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6D4F3-0070-89AC-073D-6E5F9616A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7FA22-FBE8-D49E-B7B7-544E84FF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005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062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0461A9-4C33-1549-A9E0-BF8905931F4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892175"/>
            <a:ext cx="7285585" cy="3492448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7C464F-0B77-EB47-9131-B9D741FD201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15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‹N°›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06165-F080-9547-921A-64F36E4EF9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1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1717A-D1D1-669C-E7E1-904203877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B1851-286A-AEC7-7C31-1BE2A5FCD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F98E5-C36B-4CFA-1F7C-33A022410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8572E-5E3E-4208-F751-D640B19C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B7085-8947-B6F3-B8B6-23ED733FA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41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DD56-FF17-7334-C66C-E87916206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BFFB9-7698-3F52-6373-AD1F02D0D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199AD-E0FE-4BF1-109E-EE8A2438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66050-8C8B-4E55-CA45-F48C5F921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0AE83-6A7A-3E14-922F-F84B99A8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6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87FD8-7125-B530-8AE8-DB191DAE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14C75-6D87-80EF-7150-DE8F1DB826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151725"/>
            <a:ext cx="3886200" cy="34809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1EEDD-BF49-1B2C-DC2A-351A2F45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151725"/>
            <a:ext cx="3886200" cy="34809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A8A9B0-87A0-435A-8D8B-6EBD42490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A7C57-C4BC-CF9C-8188-27B28D03A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200725-1721-A874-B7DC-2D1AD15A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271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8BA8C-4577-DD97-A8D1-1945A730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7871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F4C72-9DBE-31C2-D05A-AC6C4136E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FEA667-D458-8173-E1FA-13EEAB9CC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F43430-E560-E7E8-8674-45BE880623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CE4741-E820-9794-767C-1F1C48710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A50AB7-95A0-6958-4CC0-693A2CA9D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B1DA7F-57E0-80C9-B01C-0DE5B9B5E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AD82CA-19B8-AEE7-667C-9D0AC7368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00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C24EF-2B80-3AFE-5A79-65316651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7A59F-3C83-B545-B4F5-161C894C3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C8B56B-C24C-CE24-4E86-F08B40425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593EA-1D2A-9F3C-09C9-B26CC64AA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71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C6110-7196-7BB6-E822-3D3C5266D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69BD68-72FE-5088-A5E2-19FB396A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Power Query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3C2F0-176A-0A74-603B-6F0C8EF3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ABC0-9F17-40C7-816E-04BFDFD6631F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1527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5E4E9-A919-FA5D-27CD-9249214C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E4F76-1154-AE60-6AE4-824A39F04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5D31C-9F8E-C019-3B7A-0C03D2840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2F92E-2EEC-09DC-FCB0-290F86017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D7C90-39DA-BFE4-8896-F52337352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77028-1567-F365-0799-7A1BB62E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97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F2D58-28DF-F4D2-F827-DA6A9DEC2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1DF571-E370-8D29-21D2-C33D9A950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0A27FC-F0C0-7D79-9D94-15E8F2C329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D01C1-FFA8-A83E-9F31-D1F59A73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7D3A0-D8BC-B95F-8F53-84CD7F3E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8AB35-FCE7-0A01-0B89-FDB1D101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78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AEB08E-0983-0284-13BC-E11AB2521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B1E54-2379-7F18-3F93-F00B2DE43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67963"/>
            <a:ext cx="7886700" cy="3564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6B7B0-51D2-7913-3805-531685E2F8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7DC2A-DC56-C4D7-CC87-1752D59969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Power Query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9F7AB-25D4-B6BB-9F01-40218EDA9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90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485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yonlinetraininghub.com/introduction-to-power-query" TargetMode="External"/><Relationship Id="rId13" Type="http://schemas.openxmlformats.org/officeDocument/2006/relationships/hyperlink" Target="https://docs.microsoft.com/nl-nl/powerquery-m/" TargetMode="External"/><Relationship Id="rId3" Type="http://schemas.openxmlformats.org/officeDocument/2006/relationships/hyperlink" Target="https://www.contextures.com/pivottableindex.html" TargetMode="External"/><Relationship Id="rId7" Type="http://schemas.openxmlformats.org/officeDocument/2006/relationships/hyperlink" Target="https://exceloffthegrid.com/power-query-introduction/" TargetMode="External"/><Relationship Id="rId12" Type="http://schemas.openxmlformats.org/officeDocument/2006/relationships/hyperlink" Target="https://docs.microsoft.com/nl-nl/power-query/" TargetMode="External"/><Relationship Id="rId17" Type="http://schemas.openxmlformats.org/officeDocument/2006/relationships/hyperlink" Target="https://docs.microsoft.com/fr-fr/powerquery-m/" TargetMode="External"/><Relationship Id="rId2" Type="http://schemas.openxmlformats.org/officeDocument/2006/relationships/slideLayout" Target="../slideLayouts/slideLayout4.xml"/><Relationship Id="rId16" Type="http://schemas.openxmlformats.org/officeDocument/2006/relationships/hyperlink" Target="https://docs.microsoft.com/fr-fr/power-query/" TargetMode="External"/><Relationship Id="rId1" Type="http://schemas.openxmlformats.org/officeDocument/2006/relationships/themeOverride" Target="../theme/themeOverride6.xml"/><Relationship Id="rId6" Type="http://schemas.openxmlformats.org/officeDocument/2006/relationships/hyperlink" Target="https://chandoo.org/wp/power-query-tutorial/" TargetMode="External"/><Relationship Id="rId11" Type="http://schemas.openxmlformats.org/officeDocument/2006/relationships/hyperlink" Target="https://powerquery.how/" TargetMode="External"/><Relationship Id="rId5" Type="http://schemas.openxmlformats.org/officeDocument/2006/relationships/hyperlink" Target="https://www.goodly.co.in/tag/power-query/" TargetMode="External"/><Relationship Id="rId15" Type="http://schemas.openxmlformats.org/officeDocument/2006/relationships/hyperlink" Target="https://www.youtube.com/watch?v=OYmcEGMApIU" TargetMode="External"/><Relationship Id="rId10" Type="http://schemas.openxmlformats.org/officeDocument/2006/relationships/hyperlink" Target="https://docs.microsoft.com/en-us/powerquery-m/" TargetMode="External"/><Relationship Id="rId4" Type="http://schemas.openxmlformats.org/officeDocument/2006/relationships/hyperlink" Target="https://www.excelcampus.com/power-tools/power-query-overview/" TargetMode="External"/><Relationship Id="rId9" Type="http://schemas.openxmlformats.org/officeDocument/2006/relationships/hyperlink" Target="https://www.howtoexcel.org/power-query-tips-and-tricks/" TargetMode="External"/><Relationship Id="rId14" Type="http://schemas.openxmlformats.org/officeDocument/2006/relationships/hyperlink" Target="https://www.youtube.com/watch?v=OQKjfJTRNa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Power </a:t>
            </a:r>
            <a:r>
              <a:rPr lang="fr-BE" dirty="0" err="1"/>
              <a:t>Query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DA4172-D698-D448-B1D1-EBCD66EE6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Danny Puype – 2024</a:t>
            </a:r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7)">
            <a:extLst>
              <a:ext uri="{FF2B5EF4-FFF2-40B4-BE49-F238E27FC236}">
                <a16:creationId xmlns:a16="http://schemas.microsoft.com/office/drawing/2014/main" id="{479E5E92-F7F5-DA6C-E7A5-5DAE4DF3C9C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9" b="22315"/>
          <a:stretch/>
        </p:blipFill>
        <p:spPr>
          <a:xfrm>
            <a:off x="628650" y="1363980"/>
            <a:ext cx="5486400" cy="230124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EE7B57D-8694-1E87-AF17-DA38E9765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aantal</a:t>
            </a:r>
            <a:r>
              <a:rPr lang="en-GB" dirty="0"/>
              <a:t> </a:t>
            </a:r>
            <a:r>
              <a:rPr lang="en-GB" dirty="0" err="1"/>
              <a:t>elementaire</a:t>
            </a:r>
            <a:r>
              <a:rPr lang="en-GB" dirty="0"/>
              <a:t> query </a:t>
            </a:r>
            <a:r>
              <a:rPr lang="en-GB" dirty="0" err="1"/>
              <a:t>operaties</a:t>
            </a:r>
            <a:endParaRPr lang="fr-B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ED0C51-DEE2-063F-E9E5-29C1642A5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D918057-6202-C8DE-AF5F-C99FDA98F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BC60A1-5B56-2687-80B9-6DA695B44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094" y="1268413"/>
            <a:ext cx="1684648" cy="3509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19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8)">
            <a:extLst>
              <a:ext uri="{FF2B5EF4-FFF2-40B4-BE49-F238E27FC236}">
                <a16:creationId xmlns:a16="http://schemas.microsoft.com/office/drawing/2014/main" id="{3083B9CD-B924-D7D1-58E5-C2B502992FFE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2903" y="1193260"/>
            <a:ext cx="4726251" cy="275698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FB9E8E8-B51B-30E8-B1E9-FC1CE8AF5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 err="1"/>
              <a:t>Specifieke</a:t>
            </a:r>
            <a:r>
              <a:rPr lang="en-GB" dirty="0"/>
              <a:t> </a:t>
            </a:r>
            <a:r>
              <a:rPr lang="en-GB" dirty="0" err="1"/>
              <a:t>transformatie</a:t>
            </a:r>
            <a:r>
              <a:rPr lang="en-GB" dirty="0"/>
              <a:t> van </a:t>
            </a:r>
            <a:r>
              <a:rPr lang="en-GB" dirty="0" err="1"/>
              <a:t>gegevens</a:t>
            </a:r>
            <a:endParaRPr lang="fr-B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0420DC-9920-05D5-4B44-B5E29EB18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A92BEAF-EA79-9EE4-A729-6483A6F5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A0B21-3D43-B235-B792-37FB92DC64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5" r="5491"/>
          <a:stretch/>
        </p:blipFill>
        <p:spPr>
          <a:xfrm>
            <a:off x="3609268" y="3612375"/>
            <a:ext cx="5370145" cy="85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943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9)">
            <a:extLst>
              <a:ext uri="{FF2B5EF4-FFF2-40B4-BE49-F238E27FC236}">
                <a16:creationId xmlns:a16="http://schemas.microsoft.com/office/drawing/2014/main" id="{425E6E1F-0A04-6458-AD68-86886A9538FB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7" r="5416" b="5648"/>
          <a:stretch/>
        </p:blipFill>
        <p:spPr>
          <a:xfrm>
            <a:off x="628650" y="1157699"/>
            <a:ext cx="4537900" cy="3258492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B7739AC-16C3-4F67-1AAD-9612A2F16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 err="1"/>
              <a:t>Kolommen</a:t>
            </a:r>
            <a:r>
              <a:rPr lang="en-GB" dirty="0"/>
              <a:t> </a:t>
            </a:r>
            <a:r>
              <a:rPr lang="en-GB" dirty="0" err="1"/>
              <a:t>toevoegen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C12152E-C74D-7102-AD40-DBA5E3D2B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5187CE-FEF0-31FD-52A8-CDBCF9225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73466"/>
            <a:ext cx="4296727" cy="1024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359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8F1CA-FF18-3BA5-E408-65E5AA96B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Consolideren van gegevens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96EA18-8BFA-11BF-34E0-48134E4AF5D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diagram of a table&#10;&#10;Description automatically generated with medium confidence">
            <a:extLst>
              <a:ext uri="{FF2B5EF4-FFF2-40B4-BE49-F238E27FC236}">
                <a16:creationId xmlns:a16="http://schemas.microsoft.com/office/drawing/2014/main" id="{12C524F7-FF72-6E85-885E-374ABA7CD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28" y="1387928"/>
            <a:ext cx="5206990" cy="1921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DE16D0-701D-094C-3566-3FD834E3B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0082" y="1901022"/>
            <a:ext cx="1238250" cy="89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6515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10)">
            <a:extLst>
              <a:ext uri="{FF2B5EF4-FFF2-40B4-BE49-F238E27FC236}">
                <a16:creationId xmlns:a16="http://schemas.microsoft.com/office/drawing/2014/main" id="{BA554658-A20C-DB91-5F65-41914BD73A75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65" r="3322" b="20462"/>
          <a:stretch/>
        </p:blipFill>
        <p:spPr>
          <a:xfrm>
            <a:off x="761283" y="1268016"/>
            <a:ext cx="4745736" cy="2126932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D3530601-5609-2AC4-BCC5-BEA81D941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 err="1"/>
              <a:t>Geavanceerde</a:t>
            </a:r>
            <a:r>
              <a:rPr lang="en-GB" dirty="0"/>
              <a:t> </a:t>
            </a:r>
            <a:r>
              <a:rPr lang="en-GB" dirty="0" err="1"/>
              <a:t>mogelijkheden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6A67C18-F130-DDCD-DB43-EFA49F2AF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A45EB4-FC25-0F1A-37CA-00722EEBD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481" y="3034533"/>
            <a:ext cx="3498869" cy="1536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4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9FF30-F90C-950F-426D-7BE444462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Settings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A0D8C8-D925-54E1-1651-7C729F39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err="1"/>
              <a:t>Current</a:t>
            </a:r>
            <a:r>
              <a:rPr lang="nl-BE" dirty="0"/>
              <a:t> </a:t>
            </a:r>
            <a:r>
              <a:rPr lang="nl-BE" dirty="0" err="1"/>
              <a:t>workbook</a:t>
            </a:r>
            <a:r>
              <a:rPr lang="nl-BE" dirty="0"/>
              <a:t> versus </a:t>
            </a:r>
            <a:r>
              <a:rPr lang="nl-BE" dirty="0" err="1"/>
              <a:t>global</a:t>
            </a:r>
            <a:r>
              <a:rPr lang="nl-BE" dirty="0"/>
              <a:t> </a:t>
            </a:r>
            <a:r>
              <a:rPr lang="nl-BE" dirty="0" err="1"/>
              <a:t>settings</a:t>
            </a:r>
            <a:endParaRPr lang="nl-BE" dirty="0"/>
          </a:p>
          <a:p>
            <a:r>
              <a:rPr lang="nl-BE" dirty="0"/>
              <a:t>Query options</a:t>
            </a:r>
          </a:p>
          <a:p>
            <a:pPr lvl="1"/>
            <a:r>
              <a:rPr lang="nl-BE" dirty="0" err="1"/>
              <a:t>Regional</a:t>
            </a:r>
            <a:r>
              <a:rPr lang="nl-BE" dirty="0"/>
              <a:t> </a:t>
            </a:r>
            <a:r>
              <a:rPr lang="nl-BE" dirty="0" err="1"/>
              <a:t>settings</a:t>
            </a:r>
            <a:endParaRPr lang="nl-BE" dirty="0"/>
          </a:p>
          <a:p>
            <a:pPr lvl="1"/>
            <a:r>
              <a:rPr lang="nl-BE" dirty="0"/>
              <a:t>Privacy </a:t>
            </a:r>
            <a:r>
              <a:rPr lang="nl-BE" dirty="0" err="1"/>
              <a:t>settings</a:t>
            </a:r>
            <a:endParaRPr lang="nl-BE" dirty="0"/>
          </a:p>
          <a:p>
            <a:pPr lvl="1"/>
            <a:r>
              <a:rPr lang="nl-BE" dirty="0" err="1"/>
              <a:t>Enable</a:t>
            </a:r>
            <a:r>
              <a:rPr lang="nl-BE" dirty="0"/>
              <a:t> </a:t>
            </a:r>
            <a:r>
              <a:rPr lang="nl-BE" dirty="0" err="1"/>
              <a:t>intellisense</a:t>
            </a:r>
            <a:endParaRPr lang="nl-BE" dirty="0"/>
          </a:p>
          <a:p>
            <a:r>
              <a:rPr lang="nl-BE" dirty="0"/>
              <a:t>Data </a:t>
            </a:r>
            <a:r>
              <a:rPr lang="nl-BE" dirty="0" err="1"/>
              <a:t>settings</a:t>
            </a:r>
            <a:endParaRPr lang="nl-BE" dirty="0"/>
          </a:p>
          <a:p>
            <a:pPr lvl="1"/>
            <a:r>
              <a:rPr lang="nl-BE" dirty="0"/>
              <a:t>Type </a:t>
            </a:r>
            <a:r>
              <a:rPr lang="nl-BE" dirty="0" err="1"/>
              <a:t>detect</a:t>
            </a:r>
            <a:r>
              <a:rPr lang="nl-BE" dirty="0"/>
              <a:t> </a:t>
            </a:r>
          </a:p>
          <a:p>
            <a:pPr lvl="1"/>
            <a:r>
              <a:rPr lang="nl-BE" dirty="0"/>
              <a:t>Default load </a:t>
            </a:r>
          </a:p>
          <a:p>
            <a:pPr lvl="1"/>
            <a:r>
              <a:rPr lang="nl-BE" dirty="0" err="1"/>
              <a:t>Fast</a:t>
            </a:r>
            <a:r>
              <a:rPr lang="nl-BE" dirty="0"/>
              <a:t> data load</a:t>
            </a:r>
          </a:p>
          <a:p>
            <a:r>
              <a:rPr lang="nl-BE" dirty="0"/>
              <a:t>Excel Query </a:t>
            </a:r>
            <a:r>
              <a:rPr lang="nl-BE" dirty="0" err="1"/>
              <a:t>Properties</a:t>
            </a:r>
            <a:endParaRPr lang="nl-BE" dirty="0"/>
          </a:p>
          <a:p>
            <a:pPr lvl="1"/>
            <a:r>
              <a:rPr lang="nl-BE" dirty="0" err="1"/>
              <a:t>Refresh</a:t>
            </a:r>
            <a:r>
              <a:rPr lang="nl-BE" dirty="0"/>
              <a:t> </a:t>
            </a:r>
            <a:r>
              <a:rPr lang="nl-BE" dirty="0" err="1"/>
              <a:t>settings</a:t>
            </a:r>
            <a:r>
              <a:rPr lang="nl-BE" dirty="0"/>
              <a:t> : on load, timing, background</a:t>
            </a:r>
          </a:p>
          <a:p>
            <a:pPr lvl="1"/>
            <a:r>
              <a:rPr lang="nl-BE" dirty="0"/>
              <a:t>Query </a:t>
            </a:r>
            <a:r>
              <a:rPr lang="nl-BE" dirty="0" err="1"/>
              <a:t>definition</a:t>
            </a:r>
            <a:r>
              <a:rPr lang="nl-BE" dirty="0"/>
              <a:t> / </a:t>
            </a:r>
            <a:r>
              <a:rPr lang="nl-BE" dirty="0" err="1"/>
              <a:t>connection</a:t>
            </a:r>
            <a:endParaRPr lang="nl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E215B1-D4F1-8C6D-E5AD-21D44F19E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Module 2 : 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35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F66555-667D-286C-C425-81518DC0A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M-Code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1C511E6-5507-B5DA-5500-4272F5BBB7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708632-DE68-537E-9C09-4488B9927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378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204B-6CBE-AC45-1158-7B711CAE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M-code </a:t>
            </a:r>
            <a:r>
              <a:rPr lang="nl-BE" dirty="0" err="1"/>
              <a:t>and</a:t>
            </a:r>
            <a:r>
              <a:rPr lang="nl-BE" dirty="0"/>
              <a:t> M-</a:t>
            </a:r>
            <a:r>
              <a:rPr lang="nl-BE" dirty="0" err="1"/>
              <a:t>coding</a:t>
            </a:r>
            <a:r>
              <a:rPr lang="nl-BE" dirty="0"/>
              <a:t> 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2F314-2D31-7062-2EAB-26A6B4804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7963"/>
            <a:ext cx="7886700" cy="369930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Advanced </a:t>
            </a:r>
            <a:r>
              <a:rPr lang="en-GB" baseline="0" dirty="0"/>
              <a:t> editor en Code IntelliSense</a:t>
            </a:r>
            <a:endParaRPr lang="en-GB" dirty="0"/>
          </a:p>
          <a:p>
            <a:r>
              <a:rPr lang="en-GB" dirty="0"/>
              <a:t>Code IntelliSense</a:t>
            </a:r>
          </a:p>
          <a:p>
            <a:r>
              <a:rPr lang="en-GB" dirty="0"/>
              <a:t>Adding steps </a:t>
            </a:r>
            <a:r>
              <a:rPr lang="en-GB" dirty="0" err="1"/>
              <a:t>fx</a:t>
            </a:r>
            <a:endParaRPr lang="en-GB" dirty="0"/>
          </a:p>
          <a:p>
            <a:r>
              <a:rPr lang="en-GB" dirty="0"/>
              <a:t>= #shared</a:t>
            </a:r>
          </a:p>
          <a:p>
            <a:r>
              <a:rPr lang="en-GB" dirty="0"/>
              <a:t>= </a:t>
            </a:r>
            <a:r>
              <a:rPr lang="en-GB" dirty="0" err="1"/>
              <a:t>Folder.Files</a:t>
            </a:r>
            <a:r>
              <a:rPr lang="en-GB" dirty="0"/>
              <a:t>(</a:t>
            </a:r>
            <a:r>
              <a:rPr lang="en-GB" dirty="0" err="1"/>
              <a:t>myPath</a:t>
            </a:r>
            <a:r>
              <a:rPr lang="en-GB" dirty="0"/>
              <a:t>)</a:t>
            </a:r>
          </a:p>
          <a:p>
            <a:r>
              <a:rPr lang="en-GB" dirty="0"/>
              <a:t>= </a:t>
            </a:r>
            <a:r>
              <a:rPr lang="en-GB" dirty="0" err="1"/>
              <a:t>Excel.CurrentWorkbook</a:t>
            </a:r>
            <a:r>
              <a:rPr lang="en-GB" dirty="0"/>
              <a:t>() &amp; </a:t>
            </a:r>
            <a:r>
              <a:rPr lang="en-GB" dirty="0" err="1"/>
              <a:t>Excel.Workbook</a:t>
            </a:r>
            <a:r>
              <a:rPr lang="en-GB" dirty="0"/>
              <a:t>([Content],true)  &amp; </a:t>
            </a:r>
            <a:r>
              <a:rPr lang="en-GB" dirty="0" err="1"/>
              <a:t>Csv.Document</a:t>
            </a:r>
            <a:r>
              <a:rPr lang="en-GB" dirty="0"/>
              <a:t>([Content])</a:t>
            </a:r>
          </a:p>
          <a:p>
            <a:r>
              <a:rPr lang="en-GB" dirty="0"/>
              <a:t>Date </a:t>
            </a:r>
            <a:r>
              <a:rPr lang="en-GB" dirty="0" err="1"/>
              <a:t>fx</a:t>
            </a:r>
            <a:r>
              <a:rPr lang="en-GB" dirty="0"/>
              <a:t>: </a:t>
            </a:r>
            <a:r>
              <a:rPr lang="en-GB" dirty="0" err="1"/>
              <a:t>Date.DayOfWeekName</a:t>
            </a:r>
            <a:r>
              <a:rPr lang="en-GB" dirty="0"/>
              <a:t>([Datum]), </a:t>
            </a:r>
            <a:r>
              <a:rPr lang="en-GB" dirty="0" err="1"/>
              <a:t>Date.Year</a:t>
            </a:r>
            <a:r>
              <a:rPr lang="en-GB" dirty="0"/>
              <a:t>([Datum]) , </a:t>
            </a:r>
            <a:r>
              <a:rPr lang="en-GB" dirty="0" err="1"/>
              <a:t>Date.From</a:t>
            </a:r>
            <a:r>
              <a:rPr lang="en-GB" dirty="0"/>
              <a:t>(</a:t>
            </a:r>
            <a:r>
              <a:rPr lang="en-GB" dirty="0" err="1"/>
              <a:t>DateTime.LocalNow</a:t>
            </a:r>
            <a:r>
              <a:rPr lang="en-GB" dirty="0"/>
              <a:t>()) , </a:t>
            </a:r>
            <a:r>
              <a:rPr lang="en-GB" dirty="0" err="1"/>
              <a:t>Date.Year</a:t>
            </a:r>
            <a:r>
              <a:rPr lang="en-GB" dirty="0"/>
              <a:t>(</a:t>
            </a:r>
            <a:r>
              <a:rPr lang="en-GB" dirty="0" err="1"/>
              <a:t>DateTime.LocalNow</a:t>
            </a:r>
            <a:r>
              <a:rPr lang="en-GB" dirty="0"/>
              <a:t>()) etc.</a:t>
            </a:r>
          </a:p>
          <a:p>
            <a:r>
              <a:rPr lang="en-GB" dirty="0"/>
              <a:t>Number </a:t>
            </a:r>
            <a:r>
              <a:rPr lang="en-GB" dirty="0" err="1"/>
              <a:t>fx</a:t>
            </a:r>
            <a:r>
              <a:rPr lang="en-GB" dirty="0"/>
              <a:t>: </a:t>
            </a:r>
            <a:r>
              <a:rPr lang="en-GB" dirty="0" err="1"/>
              <a:t>Number.ToText</a:t>
            </a:r>
            <a:r>
              <a:rPr lang="en-GB" dirty="0"/>
              <a:t>, </a:t>
            </a:r>
            <a:r>
              <a:rPr lang="en-GB" dirty="0" err="1"/>
              <a:t>Number.FromText</a:t>
            </a:r>
            <a:r>
              <a:rPr lang="en-GB" dirty="0"/>
              <a:t>, </a:t>
            </a:r>
            <a:r>
              <a:rPr lang="en-GB" dirty="0" err="1"/>
              <a:t>Number.Round</a:t>
            </a:r>
            <a:endParaRPr lang="en-GB" dirty="0"/>
          </a:p>
          <a:p>
            <a:r>
              <a:rPr lang="en-GB" dirty="0"/>
              <a:t>= {"A".."Z"}, = </a:t>
            </a:r>
            <a:r>
              <a:rPr lang="en-GB" dirty="0" err="1"/>
              <a:t>List.Repeat</a:t>
            </a:r>
            <a:r>
              <a:rPr lang="en-GB" dirty="0"/>
              <a:t>({1..5}, 3 ), = </a:t>
            </a:r>
            <a:r>
              <a:rPr lang="en-GB" dirty="0" err="1"/>
              <a:t>List.Numbers</a:t>
            </a:r>
            <a:r>
              <a:rPr lang="en-GB" dirty="0"/>
              <a:t>(2, 20, 2), = {</a:t>
            </a:r>
            <a:r>
              <a:rPr lang="en-GB" dirty="0" err="1"/>
              <a:t>Number.From</a:t>
            </a:r>
            <a:r>
              <a:rPr lang="en-GB" dirty="0"/>
              <a:t>(#date(2017,1,1))..Number.From(#date(2017,12,31))}	</a:t>
            </a:r>
          </a:p>
          <a:p>
            <a:r>
              <a:rPr lang="en-GB" dirty="0" err="1"/>
              <a:t>Text.Combine</a:t>
            </a:r>
            <a:r>
              <a:rPr lang="en-GB" dirty="0"/>
              <a:t>()</a:t>
            </a:r>
          </a:p>
          <a:p>
            <a:r>
              <a:rPr lang="en-GB" dirty="0"/>
              <a:t>Functions to solve problems with data types : </a:t>
            </a:r>
            <a:r>
              <a:rPr lang="en-GB" dirty="0" err="1"/>
              <a:t>Text.From</a:t>
            </a:r>
            <a:r>
              <a:rPr lang="en-GB" dirty="0"/>
              <a:t> - </a:t>
            </a:r>
            <a:r>
              <a:rPr lang="en-GB" dirty="0" err="1"/>
              <a:t>Time.ToText</a:t>
            </a:r>
            <a:r>
              <a:rPr lang="en-GB" dirty="0"/>
              <a:t> - </a:t>
            </a:r>
            <a:r>
              <a:rPr lang="en-GB" dirty="0" err="1"/>
              <a:t>Date.ToText</a:t>
            </a:r>
            <a:r>
              <a:rPr lang="en-GB" dirty="0"/>
              <a:t> </a:t>
            </a:r>
          </a:p>
          <a:p>
            <a:r>
              <a:rPr lang="en-GB" dirty="0" err="1"/>
              <a:t>DateTime.ToText</a:t>
            </a:r>
            <a:r>
              <a:rPr lang="en-GB" dirty="0"/>
              <a:t> - </a:t>
            </a:r>
            <a:r>
              <a:rPr lang="en-GB" dirty="0" err="1"/>
              <a:t>Number.ToText</a:t>
            </a:r>
            <a:r>
              <a:rPr lang="en-GB" dirty="0"/>
              <a:t> - </a:t>
            </a:r>
            <a:r>
              <a:rPr lang="en-GB" dirty="0" err="1"/>
              <a:t>Duration.ToText</a:t>
            </a:r>
            <a:r>
              <a:rPr lang="en-GB" dirty="0"/>
              <a:t> etc.</a:t>
            </a:r>
          </a:p>
          <a:p>
            <a:r>
              <a:rPr lang="en-GB" dirty="0"/>
              <a:t>Data types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59F9C-285F-5AD5-DAA7-DE543F54E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Module 2 : 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855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4ADAD7-BAAB-D23C-1AA1-F00BDF670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Excercices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8B1BBAD-CC67-71DE-F137-BC82F57FCC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035C3A-E149-A2B6-837C-F2207B77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311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2719-59C9-25E0-BF90-4AF5B0FF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Samples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E101C-422F-8653-8F4D-7A80B33FF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r>
              <a:rPr lang="fr-BE" dirty="0"/>
              <a:t>1 - MakingConnections.xlsx</a:t>
            </a:r>
          </a:p>
          <a:p>
            <a:r>
              <a:rPr lang="fr-BE" dirty="0"/>
              <a:t>2 - Basic Manips </a:t>
            </a:r>
            <a:r>
              <a:rPr lang="fr-BE" dirty="0" err="1"/>
              <a:t>with</a:t>
            </a:r>
            <a:r>
              <a:rPr lang="fr-BE" dirty="0"/>
              <a:t> group - Orders.xlsx</a:t>
            </a:r>
          </a:p>
          <a:p>
            <a:r>
              <a:rPr lang="fr-BE" dirty="0"/>
              <a:t>3 - </a:t>
            </a:r>
            <a:r>
              <a:rPr lang="fr-BE" dirty="0" err="1"/>
              <a:t>Merging</a:t>
            </a:r>
            <a:r>
              <a:rPr lang="fr-BE" dirty="0"/>
              <a:t> Appending.xlsx</a:t>
            </a:r>
          </a:p>
          <a:p>
            <a:r>
              <a:rPr lang="fr-BE" dirty="0"/>
              <a:t>4 - Combine </a:t>
            </a:r>
            <a:r>
              <a:rPr lang="fr-BE" dirty="0" err="1"/>
              <a:t>with</a:t>
            </a:r>
            <a:r>
              <a:rPr lang="fr-BE" dirty="0"/>
              <a:t> first example.xlsx</a:t>
            </a:r>
          </a:p>
          <a:p>
            <a:r>
              <a:rPr lang="fr-BE" dirty="0"/>
              <a:t>5 - </a:t>
            </a:r>
            <a:r>
              <a:rPr lang="fr-BE" dirty="0" err="1"/>
              <a:t>SourceData</a:t>
            </a:r>
            <a:r>
              <a:rPr lang="fr-BE" dirty="0"/>
              <a:t> csv or Excel.xlsx</a:t>
            </a:r>
          </a:p>
          <a:p>
            <a:r>
              <a:rPr lang="fr-BE" dirty="0"/>
              <a:t>6 - </a:t>
            </a:r>
            <a:r>
              <a:rPr lang="fr-BE" dirty="0" err="1"/>
              <a:t>Verkoop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</a:t>
            </a:r>
            <a:r>
              <a:rPr lang="fr-BE" dirty="0" err="1"/>
              <a:t>some</a:t>
            </a:r>
            <a:r>
              <a:rPr lang="fr-BE" dirty="0"/>
              <a:t> datefx.xlsx</a:t>
            </a:r>
          </a:p>
          <a:p>
            <a:r>
              <a:rPr lang="fr-BE" dirty="0"/>
              <a:t>7 - Demography.xlsx</a:t>
            </a:r>
          </a:p>
          <a:p>
            <a:r>
              <a:rPr lang="fr-BE" dirty="0"/>
              <a:t>8 - </a:t>
            </a:r>
            <a:r>
              <a:rPr lang="fr-BE" dirty="0" err="1"/>
              <a:t>Cleaning</a:t>
            </a:r>
            <a:r>
              <a:rPr lang="fr-BE" dirty="0"/>
              <a:t> and </a:t>
            </a:r>
            <a:r>
              <a:rPr lang="fr-BE" dirty="0" err="1"/>
              <a:t>Parameter</a:t>
            </a:r>
            <a:r>
              <a:rPr lang="fr-BE" dirty="0"/>
              <a:t> + F(x).xlsx</a:t>
            </a:r>
          </a:p>
          <a:p>
            <a:r>
              <a:rPr lang="fr-BE" dirty="0"/>
              <a:t>9 - Opleidingen.xlsx</a:t>
            </a:r>
          </a:p>
          <a:p>
            <a:r>
              <a:rPr lang="fr-BE" dirty="0"/>
              <a:t>10 - </a:t>
            </a:r>
            <a:r>
              <a:rPr lang="fr-BE" dirty="0" err="1"/>
              <a:t>Consolidate</a:t>
            </a:r>
            <a:r>
              <a:rPr lang="fr-BE" dirty="0"/>
              <a:t> PharmaSales.xlsx</a:t>
            </a:r>
          </a:p>
          <a:p>
            <a:r>
              <a:rPr lang="fr-BE" dirty="0"/>
              <a:t>11 - Grouping.xlsx</a:t>
            </a:r>
          </a:p>
          <a:p>
            <a:r>
              <a:rPr lang="fr-BE" dirty="0"/>
              <a:t>12 - Rates and Sheets consolidation.xlsx</a:t>
            </a:r>
          </a:p>
          <a:p>
            <a:r>
              <a:rPr lang="fr-BE" dirty="0"/>
              <a:t>13 - </a:t>
            </a:r>
            <a:r>
              <a:rPr lang="fr-BE" dirty="0" err="1"/>
              <a:t>Playing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Lists.xlsx</a:t>
            </a:r>
          </a:p>
          <a:p>
            <a:r>
              <a:rPr lang="fr-BE" dirty="0"/>
              <a:t>14 - </a:t>
            </a:r>
            <a:r>
              <a:rPr lang="fr-BE" dirty="0" err="1"/>
              <a:t>Calendar</a:t>
            </a:r>
            <a:r>
              <a:rPr lang="fr-BE" dirty="0"/>
              <a:t> Dimensions.xlsx</a:t>
            </a:r>
          </a:p>
          <a:p>
            <a:r>
              <a:rPr lang="fr-BE" dirty="0"/>
              <a:t>15 - Data Manipulation - Best player.xlsx</a:t>
            </a:r>
          </a:p>
          <a:p>
            <a:r>
              <a:rPr lang="fr-BE" dirty="0"/>
              <a:t>16 - </a:t>
            </a:r>
            <a:r>
              <a:rPr lang="fr-BE" dirty="0" err="1"/>
              <a:t>Get</a:t>
            </a:r>
            <a:r>
              <a:rPr lang="fr-BE" dirty="0"/>
              <a:t> data </a:t>
            </a:r>
            <a:r>
              <a:rPr lang="fr-BE" dirty="0" err="1"/>
              <a:t>from</a:t>
            </a:r>
            <a:r>
              <a:rPr lang="fr-BE" dirty="0"/>
              <a:t> Wiki - </a:t>
            </a:r>
            <a:r>
              <a:rPr lang="fr-BE" dirty="0" err="1"/>
              <a:t>Belgian</a:t>
            </a:r>
            <a:r>
              <a:rPr lang="fr-BE" dirty="0"/>
              <a:t> players.xlsx</a:t>
            </a:r>
          </a:p>
          <a:p>
            <a:r>
              <a:rPr lang="fr-BE" dirty="0"/>
              <a:t>17 - Concatenation.xlsx</a:t>
            </a:r>
          </a:p>
          <a:p>
            <a:r>
              <a:rPr lang="fr-BE" dirty="0"/>
              <a:t>18 - Datefx.xlsx</a:t>
            </a:r>
          </a:p>
          <a:p>
            <a:r>
              <a:rPr lang="fr-BE" dirty="0"/>
              <a:t>19 - DataTypes.xlsx</a:t>
            </a:r>
          </a:p>
          <a:p>
            <a:r>
              <a:rPr lang="fr-BE" dirty="0"/>
              <a:t> 20 - InvokedFunction.xlsx</a:t>
            </a:r>
          </a:p>
          <a:p>
            <a:r>
              <a:rPr lang="fr-BE" dirty="0"/>
              <a:t> 21 - </a:t>
            </a:r>
            <a:r>
              <a:rPr lang="fr-BE" dirty="0" err="1"/>
              <a:t>Changed</a:t>
            </a:r>
            <a:r>
              <a:rPr lang="fr-BE" dirty="0"/>
              <a:t> Names.xlsx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F0F12-D57F-E01F-0977-E24046B22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723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28B037-94B3-300F-267E-FA9FDCF8B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err="1"/>
              <a:t>Werken</a:t>
            </a:r>
            <a:r>
              <a:rPr lang="en-GB" dirty="0"/>
              <a:t> met </a:t>
            </a:r>
            <a:r>
              <a:rPr lang="en-GB" dirty="0" err="1"/>
              <a:t>PowerQuery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8741242-D525-CD33-7FC6-4CE5B4F570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E3C11F-4BE5-A294-5EE0-029368D2A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75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7BF3D-D1B1-0AE9-15DF-AF7E1CF35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Resources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1B5707C-1546-9247-A919-860226ACCA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FF8CA3-A7C4-6267-E0A2-69748BCB1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28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11)">
            <a:extLst>
              <a:ext uri="{FF2B5EF4-FFF2-40B4-BE49-F238E27FC236}">
                <a16:creationId xmlns:a16="http://schemas.microsoft.com/office/drawing/2014/main" id="{5827F31F-C274-0076-CE51-6BB9CC438CB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4" b="21204"/>
          <a:stretch/>
        </p:blipFill>
        <p:spPr>
          <a:xfrm>
            <a:off x="3567532" y="1362634"/>
            <a:ext cx="5334161" cy="2489275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6C0937C-3E2F-E9B9-C550-BE9897F33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Shortcuts</a:t>
            </a:r>
            <a:endParaRPr lang="fr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D770F0-D0A5-84EA-914B-86384979D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A742F7-AD23-6017-6AA6-BE66F76E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C3A581-5DE0-3D75-A254-3F5694219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372" y="1032463"/>
            <a:ext cx="2616767" cy="3332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285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992C-09B1-9C1A-D9F1-8D123B08C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Shortcuts 2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BD68ED-D583-4D17-FF0C-6D04747A1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Module 2 : Power Query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FF9BF25-E203-FB22-590A-65F6904EE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61713"/>
              </p:ext>
            </p:extLst>
          </p:nvPr>
        </p:nvGraphicFramePr>
        <p:xfrm>
          <a:off x="3175907" y="489857"/>
          <a:ext cx="5788478" cy="4139279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3010135">
                  <a:extLst>
                    <a:ext uri="{9D8B030D-6E8A-4147-A177-3AD203B41FA5}">
                      <a16:colId xmlns:a16="http://schemas.microsoft.com/office/drawing/2014/main" val="1549130325"/>
                    </a:ext>
                  </a:extLst>
                </a:gridCol>
                <a:gridCol w="2778343">
                  <a:extLst>
                    <a:ext uri="{9D8B030D-6E8A-4147-A177-3AD203B41FA5}">
                      <a16:colId xmlns:a16="http://schemas.microsoft.com/office/drawing/2014/main" val="4213476"/>
                    </a:ext>
                  </a:extLst>
                </a:gridCol>
              </a:tblGrid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Key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Description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482924137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QAT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Launch Power </a:t>
                      </a:r>
                      <a:r>
                        <a:rPr lang="fr-BE" sz="1200" dirty="0" err="1">
                          <a:effectLst/>
                        </a:rPr>
                        <a:t>Query</a:t>
                      </a:r>
                      <a:r>
                        <a:rPr lang="fr-BE" sz="1200" dirty="0">
                          <a:effectLst/>
                        </a:rPr>
                        <a:t> </a:t>
                      </a:r>
                      <a:r>
                        <a:rPr lang="fr-BE" sz="1200" dirty="0" err="1">
                          <a:effectLst/>
                        </a:rPr>
                        <a:t>window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042015289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</a:t>
                      </a:r>
                      <a:r>
                        <a:rPr lang="fr-BE" sz="1200" dirty="0" err="1">
                          <a:effectLst/>
                        </a:rPr>
                        <a:t>Shft</a:t>
                      </a:r>
                      <a:r>
                        <a:rPr lang="fr-BE" sz="1200" dirty="0">
                          <a:effectLst/>
                        </a:rPr>
                        <a:t> ++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>
                          <a:effectLst/>
                        </a:rPr>
                        <a:t>Zoom in – increase font</a:t>
                      </a:r>
                      <a:endParaRPr lang="en-GB" sz="100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844802637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</a:t>
                      </a:r>
                      <a:r>
                        <a:rPr lang="fr-BE" sz="1200" dirty="0" err="1">
                          <a:effectLst/>
                        </a:rPr>
                        <a:t>Shft</a:t>
                      </a:r>
                      <a:r>
                        <a:rPr lang="fr-BE" sz="1200" dirty="0">
                          <a:effectLst/>
                        </a:rPr>
                        <a:t> --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>
                          <a:effectLst/>
                        </a:rPr>
                        <a:t>Zoom out – decrease font</a:t>
                      </a:r>
                      <a:endParaRPr lang="en-GB" sz="100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187553595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Ctrl-0 (</a:t>
                      </a:r>
                      <a:r>
                        <a:rPr lang="fr-BE" sz="1200" dirty="0" err="1">
                          <a:effectLst/>
                        </a:rPr>
                        <a:t>text</a:t>
                      </a:r>
                      <a:r>
                        <a:rPr lang="fr-BE" sz="1200" dirty="0">
                          <a:effectLst/>
                        </a:rPr>
                        <a:t> keyboard)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Reset zoom 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081130746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Home - End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Go to first - last column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523674981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Ctrl-Home &amp; Ctrl-End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Go to first &amp; last cell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28100461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Alt-Home &amp; Alt-End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Go to top &amp; bottom of column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44496680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Ctrl-G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Go to column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16945299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</a:t>
                      </a:r>
                      <a:r>
                        <a:rPr lang="fr-BE" sz="1200" dirty="0" err="1">
                          <a:effectLst/>
                        </a:rPr>
                        <a:t>Space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Select current column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126955074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>
                          <a:effectLst/>
                        </a:rPr>
                        <a:t>Shft-arrows</a:t>
                      </a:r>
                      <a:endParaRPr lang="en-GB" sz="100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Select adjacent columns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491734813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200" dirty="0">
                          <a:effectLst/>
                        </a:rPr>
                        <a:t>Ctrl-A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Select all columns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511522700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Arrows to left to select ID</a:t>
                      </a:r>
                      <a:endParaRPr lang="en-GB" sz="100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Select row and preview all row data</a:t>
                      </a:r>
                      <a:endParaRPr lang="en-GB" sz="100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373569023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Ctrl-E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Column by example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842634281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Select column + Ctrl arrow down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Change column type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467898506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Ctrl-M or right click in query panel</a:t>
                      </a:r>
                      <a:endParaRPr lang="en-GB" sz="100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Blank query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989841395"/>
                  </a:ext>
                </a:extLst>
              </a:tr>
              <a:tr h="24348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F2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Rename</a:t>
                      </a:r>
                      <a:endParaRPr lang="en-GB" sz="100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4211573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70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Interessante</a:t>
            </a:r>
            <a:r>
              <a:rPr lang="en-GB" dirty="0"/>
              <a:t> </a:t>
            </a:r>
            <a:r>
              <a:rPr lang="en-GB" dirty="0" err="1"/>
              <a:t>bronnen</a:t>
            </a:r>
            <a:endParaRPr lang="fr-BE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BE" dirty="0"/>
              <a:t>EN</a:t>
            </a:r>
            <a:endParaRPr lang="fr-BE" dirty="0">
              <a:hlinkClick r:id="rId3"/>
            </a:endParaRPr>
          </a:p>
          <a:p>
            <a:pPr lvl="1"/>
            <a:r>
              <a:rPr lang="fr-BE" dirty="0">
                <a:hlinkClick r:id="rId4"/>
              </a:rPr>
              <a:t>https://www.excelcampus.com/power-tools/power-query-overview/</a:t>
            </a:r>
            <a:endParaRPr lang="fr-BE" dirty="0"/>
          </a:p>
          <a:p>
            <a:pPr lvl="1"/>
            <a:r>
              <a:rPr lang="fr-BE" dirty="0">
                <a:hlinkClick r:id="rId5"/>
              </a:rPr>
              <a:t>https://www.goodly.co.in/tag/power-query/</a:t>
            </a:r>
            <a:endParaRPr lang="fr-BE" dirty="0"/>
          </a:p>
          <a:p>
            <a:pPr lvl="1"/>
            <a:r>
              <a:rPr lang="fr-BE" dirty="0">
                <a:hlinkClick r:id="rId6"/>
              </a:rPr>
              <a:t>https://chandoo.org/wp/power-query-tutorial/</a:t>
            </a:r>
            <a:endParaRPr lang="fr-BE" dirty="0"/>
          </a:p>
          <a:p>
            <a:pPr lvl="1"/>
            <a:r>
              <a:rPr lang="fr-BE" dirty="0">
                <a:hlinkClick r:id="rId7"/>
              </a:rPr>
              <a:t>https://exceloffthegrid.com/power-query-introduction/</a:t>
            </a:r>
            <a:endParaRPr lang="fr-BE" dirty="0"/>
          </a:p>
          <a:p>
            <a:pPr lvl="1"/>
            <a:r>
              <a:rPr lang="fr-BE" dirty="0">
                <a:hlinkClick r:id="rId8"/>
              </a:rPr>
              <a:t>https://www.myonlinetraininghub.com/introduction-to-power-query</a:t>
            </a:r>
            <a:endParaRPr lang="fr-BE" dirty="0"/>
          </a:p>
          <a:p>
            <a:pPr lvl="1"/>
            <a:r>
              <a:rPr lang="fr-BE" dirty="0">
                <a:hlinkClick r:id="rId9"/>
              </a:rPr>
              <a:t>https://www.howtoexcel.org/power-query-tips-and-tricks/</a:t>
            </a:r>
            <a:endParaRPr lang="fr-BE" dirty="0"/>
          </a:p>
          <a:p>
            <a:pPr lvl="1"/>
            <a:r>
              <a:rPr lang="fr-BE" dirty="0">
                <a:hlinkClick r:id="rId10"/>
              </a:rPr>
              <a:t>https://docs.microsoft.com/en-us/powerquery-m/</a:t>
            </a:r>
            <a:endParaRPr lang="fr-BE" dirty="0"/>
          </a:p>
          <a:p>
            <a:pPr lvl="1"/>
            <a:r>
              <a:rPr lang="fr-BE" dirty="0">
                <a:hlinkClick r:id="rId11"/>
              </a:rPr>
              <a:t>https://powerquery.how</a:t>
            </a:r>
            <a:endParaRPr lang="fr-BE" dirty="0"/>
          </a:p>
          <a:p>
            <a:pPr lvl="1"/>
            <a:r>
              <a:rPr lang="en-GB" dirty="0"/>
              <a:t>Collect, Combine, and Transform Data Using Power Query in Excel and Power BI (Business Skills) - Gil </a:t>
            </a:r>
            <a:r>
              <a:rPr lang="en-GB" dirty="0" err="1"/>
              <a:t>Raviv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Power Query for Power BI and Excel - Christopher Webb &amp; </a:t>
            </a:r>
            <a:r>
              <a:rPr lang="en-GB" dirty="0" err="1"/>
              <a:t>Crossjoin</a:t>
            </a:r>
            <a:r>
              <a:rPr lang="en-GB" dirty="0"/>
              <a:t> Consulting Limited</a:t>
            </a:r>
          </a:p>
          <a:p>
            <a:pPr lvl="1"/>
            <a:r>
              <a:rPr lang="en-GB" dirty="0"/>
              <a:t>M Is for (Data) Monkey: A Guide to the M Language in Excel Power Query - Ken </a:t>
            </a:r>
            <a:r>
              <a:rPr lang="en-GB" dirty="0" err="1"/>
              <a:t>Puls</a:t>
            </a:r>
            <a:r>
              <a:rPr lang="en-GB" dirty="0"/>
              <a:t> </a:t>
            </a:r>
          </a:p>
          <a:p>
            <a:pPr lvl="1"/>
            <a:r>
              <a:rPr lang="en-GB" b="0" i="0" dirty="0">
                <a:solidFill>
                  <a:srgbClr val="0F1111"/>
                </a:solidFill>
                <a:effectLst/>
                <a:latin typeface="Amazon Ember"/>
              </a:rPr>
              <a:t>The Definitive Guide to Power Query (M) - 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 Greg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Deckler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, Rick de Groot, Melissa de Korte - 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Packt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93A5EE-2D13-DEF2-DF0F-A65B464363F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BE" dirty="0"/>
              <a:t>NL</a:t>
            </a:r>
          </a:p>
          <a:p>
            <a:pPr lvl="1"/>
            <a:r>
              <a:rPr lang="fr-BE" dirty="0">
                <a:hlinkClick r:id="rId12"/>
              </a:rPr>
              <a:t>https://docs.microsoft.com/nl-nl/power-query/</a:t>
            </a:r>
            <a:endParaRPr lang="fr-BE" dirty="0"/>
          </a:p>
          <a:p>
            <a:pPr lvl="1"/>
            <a:r>
              <a:rPr lang="fr-FR" dirty="0">
                <a:hlinkClick r:id="rId13"/>
              </a:rPr>
              <a:t>https://docs.microsoft.com/nl-nl/powerquery-m/</a:t>
            </a:r>
            <a:endParaRPr lang="fr-FR" dirty="0"/>
          </a:p>
          <a:p>
            <a:pPr lvl="1"/>
            <a:r>
              <a:rPr lang="fr-BE" dirty="0">
                <a:hlinkClick r:id="rId14"/>
              </a:rPr>
              <a:t>https://www.youtube.com/watch?v=OQKjfJTRNaU</a:t>
            </a:r>
            <a:r>
              <a:rPr lang="fr-BE" dirty="0"/>
              <a:t> + </a:t>
            </a:r>
            <a:r>
              <a:rPr lang="fr-BE" dirty="0">
                <a:hlinkClick r:id="rId15"/>
              </a:rPr>
              <a:t>https://www.youtube.com/watch?v=OYmcEGMApIU</a:t>
            </a:r>
            <a:endParaRPr lang="fr-BE" dirty="0"/>
          </a:p>
          <a:p>
            <a:r>
              <a:rPr lang="fr-BE" dirty="0"/>
              <a:t>FR</a:t>
            </a:r>
          </a:p>
          <a:p>
            <a:pPr lvl="1"/>
            <a:r>
              <a:rPr lang="fr-BE" dirty="0">
                <a:hlinkClick r:id="rId16"/>
              </a:rPr>
              <a:t>https://docs.microsoft.com/fr-fr/power-query/</a:t>
            </a:r>
            <a:endParaRPr lang="fr-BE" dirty="0"/>
          </a:p>
          <a:p>
            <a:pPr lvl="1"/>
            <a:r>
              <a:rPr lang="fr-FR" dirty="0">
                <a:hlinkClick r:id="rId17"/>
              </a:rPr>
              <a:t>https://docs.microsoft.com/fr-fr/powerquery-m/</a:t>
            </a:r>
            <a:endParaRPr lang="fr-FR" dirty="0"/>
          </a:p>
          <a:p>
            <a:pPr lvl="1"/>
            <a:r>
              <a:rPr lang="fr-BE" dirty="0"/>
              <a:t>Power </a:t>
            </a:r>
            <a:r>
              <a:rPr lang="fr-BE" dirty="0" err="1"/>
              <a:t>Query</a:t>
            </a:r>
            <a:r>
              <a:rPr lang="fr-BE" dirty="0"/>
              <a:t> et M, </a:t>
            </a:r>
            <a:r>
              <a:rPr lang="fr-FR" dirty="0"/>
              <a:t>Extraire et préparer les données en vue de leur exploitation dans Excel ou Power BI, André </a:t>
            </a:r>
            <a:r>
              <a:rPr lang="nl-BE" dirty="0"/>
              <a:t>Meyer, 2021</a:t>
            </a:r>
            <a:endParaRPr lang="fr-BE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B15C8C-7A64-AEB2-CBB6-3341E598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Topics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7963"/>
            <a:ext cx="7886700" cy="356476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BE" dirty="0"/>
              <a:t>Wat is en doet Power Query ?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De Power Query interface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De Power Query taal en syntax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Het resultaat van </a:t>
            </a:r>
            <a:r>
              <a:rPr lang="nl-BE" dirty="0" err="1"/>
              <a:t>queries</a:t>
            </a:r>
            <a:r>
              <a:rPr lang="nl-BE" dirty="0"/>
              <a:t> weergeven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Connecties maken naar de brongegevens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 err="1"/>
              <a:t>Queries</a:t>
            </a:r>
            <a:r>
              <a:rPr lang="nl-BE" dirty="0"/>
              <a:t> aanmaken, eigenschappen en types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Een aantal elementaire query operaties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Specifieke transformatie van gegevens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Kolommen toevoegen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Consolideren van gegevens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Geavanceerde mogelijkheden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M-Code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/>
              <a:t>Shortcuts en Interessante bronnen</a:t>
            </a:r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A8153-0758-C045-9A57-24C8C9BC2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">
            <a:extLst>
              <a:ext uri="{FF2B5EF4-FFF2-40B4-BE49-F238E27FC236}">
                <a16:creationId xmlns:a16="http://schemas.microsoft.com/office/drawing/2014/main" id="{59A4CB62-A1DC-B9FB-89CC-CE2BC1095A6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4" b="10646"/>
          <a:stretch/>
        </p:blipFill>
        <p:spPr>
          <a:xfrm>
            <a:off x="713064" y="1223750"/>
            <a:ext cx="4945622" cy="2817501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22095BC-19DB-D075-196D-875E806CE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Wat is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doet</a:t>
            </a:r>
            <a:r>
              <a:rPr lang="en-GB" dirty="0"/>
              <a:t> Power Query ?</a:t>
            </a:r>
            <a:endParaRPr lang="fr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56BB6F-ED8A-AAD4-C95C-1E7063CA7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ED8C282-FA22-4BB8-EE70-93A4AB0BA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C64DF-A8E3-93A3-5E6B-36E191871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531" y="2676796"/>
            <a:ext cx="4048232" cy="909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019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2)">
            <a:extLst>
              <a:ext uri="{FF2B5EF4-FFF2-40B4-BE49-F238E27FC236}">
                <a16:creationId xmlns:a16="http://schemas.microsoft.com/office/drawing/2014/main" id="{9CB7BAC4-5903-D19C-2FB8-BA530857ACD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8" r="10321"/>
          <a:stretch/>
        </p:blipFill>
        <p:spPr>
          <a:xfrm>
            <a:off x="628650" y="1239780"/>
            <a:ext cx="3236445" cy="3264231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5CA90BB-2567-C6BF-5E95-A2C779EAD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De Power Query interface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0ED945D-D3E3-A4F6-9383-F4950F5BC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94F26B-09AF-E45D-3CBD-C3291187C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72" y="1463424"/>
            <a:ext cx="4747796" cy="2266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53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3)">
            <a:extLst>
              <a:ext uri="{FF2B5EF4-FFF2-40B4-BE49-F238E27FC236}">
                <a16:creationId xmlns:a16="http://schemas.microsoft.com/office/drawing/2014/main" id="{E9909D37-6353-7B76-C696-9486CC95496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279" y="1447605"/>
            <a:ext cx="5037364" cy="214549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6CFA281-297C-B794-3FC2-4D88A6CDB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De Power Query taal </a:t>
            </a:r>
            <a:r>
              <a:rPr lang="en-GB" dirty="0" err="1"/>
              <a:t>en</a:t>
            </a:r>
            <a:r>
              <a:rPr lang="en-GB" dirty="0"/>
              <a:t> syntax</a:t>
            </a:r>
            <a:endParaRPr lang="fr-B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3F5587-1E46-AB9B-6512-C2FCDDBB6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F609FCF-3ADA-0DBF-7F5A-1A3E55367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587D36-9CE0-9537-76E9-710C12596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289" y="3694126"/>
            <a:ext cx="5908707" cy="972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58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4)">
            <a:extLst>
              <a:ext uri="{FF2B5EF4-FFF2-40B4-BE49-F238E27FC236}">
                <a16:creationId xmlns:a16="http://schemas.microsoft.com/office/drawing/2014/main" id="{FE36CF1E-BFE7-AA66-47BE-FA5862F73D0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4" b="19024"/>
          <a:stretch/>
        </p:blipFill>
        <p:spPr>
          <a:xfrm>
            <a:off x="687946" y="1061607"/>
            <a:ext cx="4682008" cy="2098187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48EB550-0459-354F-0F24-8F36D290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/>
          <a:lstStyle/>
          <a:p>
            <a:r>
              <a:rPr lang="en-GB" dirty="0"/>
              <a:t>Het </a:t>
            </a:r>
            <a:r>
              <a:rPr lang="en-GB" dirty="0" err="1"/>
              <a:t>resultaat</a:t>
            </a:r>
            <a:r>
              <a:rPr lang="en-GB" dirty="0"/>
              <a:t> van queries </a:t>
            </a:r>
            <a:r>
              <a:rPr lang="en-GB" dirty="0" err="1"/>
              <a:t>weergeven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2FD8760-D086-2F1C-05BB-096B77148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3225D7-D1C5-1C14-BFFF-8CDD6CE50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730" t="15384"/>
          <a:stretch/>
        </p:blipFill>
        <p:spPr>
          <a:xfrm>
            <a:off x="5042135" y="2746092"/>
            <a:ext cx="3801035" cy="182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548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5)">
            <a:extLst>
              <a:ext uri="{FF2B5EF4-FFF2-40B4-BE49-F238E27FC236}">
                <a16:creationId xmlns:a16="http://schemas.microsoft.com/office/drawing/2014/main" id="{FE48A206-17E4-D8C3-D8FB-FECA5155117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1268413"/>
            <a:ext cx="4623066" cy="2155911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00AAF12E-8261-2AB3-972E-A916DDC1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Connecties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 </a:t>
            </a:r>
            <a:r>
              <a:rPr lang="en-GB" dirty="0" err="1"/>
              <a:t>naar</a:t>
            </a:r>
            <a:r>
              <a:rPr lang="en-GB" dirty="0"/>
              <a:t> de </a:t>
            </a:r>
            <a:r>
              <a:rPr lang="en-GB" dirty="0" err="1"/>
              <a:t>brongegevens</a:t>
            </a:r>
            <a:endParaRPr lang="fr-B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87D823-3D4A-06B5-B30F-70CBE5DEB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776F2E-109A-3063-8C93-69865B517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C1770-CF28-B6CD-08A2-D7FB3F8C9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375" y="1282987"/>
            <a:ext cx="2774975" cy="3448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2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4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6)">
            <a:extLst>
              <a:ext uri="{FF2B5EF4-FFF2-40B4-BE49-F238E27FC236}">
                <a16:creationId xmlns:a16="http://schemas.microsoft.com/office/drawing/2014/main" id="{FDC50A41-89EC-377E-CB0B-B05182A4CD1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r="7639"/>
          <a:stretch/>
        </p:blipFill>
        <p:spPr>
          <a:xfrm>
            <a:off x="5028658" y="1051909"/>
            <a:ext cx="3560171" cy="3291939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98E2FA0-ACF4-E53C-47F6-022BC423F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4119"/>
          </a:xfrm>
        </p:spPr>
        <p:txBody>
          <a:bodyPr>
            <a:normAutofit fontScale="90000"/>
          </a:bodyPr>
          <a:lstStyle/>
          <a:p>
            <a:r>
              <a:rPr lang="en-GB" dirty="0"/>
              <a:t>Queries </a:t>
            </a:r>
            <a:r>
              <a:rPr lang="en-GB" dirty="0" err="1"/>
              <a:t>aanmaken</a:t>
            </a:r>
            <a:r>
              <a:rPr lang="en-GB" dirty="0"/>
              <a:t>, </a:t>
            </a:r>
            <a:r>
              <a:rPr lang="en-GB" dirty="0" err="1"/>
              <a:t>eigenschappen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types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DF02EA6-3B9D-C52D-E32E-3053C44B2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en-GB"/>
              <a:t>Power Query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A13B71-747E-25E3-7F9C-1A2DA56FA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07" y="1424430"/>
            <a:ext cx="4188442" cy="2777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39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jnThema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2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3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4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5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6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2333</TotalTime>
  <Words>913</Words>
  <Application>Microsoft Office PowerPoint</Application>
  <PresentationFormat>Affichage à l'écran (16:9)</PresentationFormat>
  <Paragraphs>160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Amazon Ember</vt:lpstr>
      <vt:lpstr>Arial</vt:lpstr>
      <vt:lpstr>Calibri</vt:lpstr>
      <vt:lpstr>Rockwell</vt:lpstr>
      <vt:lpstr>System Font Regular</vt:lpstr>
      <vt:lpstr>MijnThema</vt:lpstr>
      <vt:lpstr>Power Query</vt:lpstr>
      <vt:lpstr>Werken met PowerQuery</vt:lpstr>
      <vt:lpstr>Topics</vt:lpstr>
      <vt:lpstr>Wat is en doet Power Query ?</vt:lpstr>
      <vt:lpstr>De Power Query interface</vt:lpstr>
      <vt:lpstr>De Power Query taal en syntax</vt:lpstr>
      <vt:lpstr>Het resultaat van queries weergeven</vt:lpstr>
      <vt:lpstr>Connecties maken naar de brongegevens</vt:lpstr>
      <vt:lpstr>Queries aanmaken, eigenschappen en types</vt:lpstr>
      <vt:lpstr>Een aantal elementaire query operaties</vt:lpstr>
      <vt:lpstr>Specifieke transformatie van gegevens</vt:lpstr>
      <vt:lpstr>Kolommen toevoegen</vt:lpstr>
      <vt:lpstr>Consolideren van gegevens</vt:lpstr>
      <vt:lpstr>Geavanceerde mogelijkheden</vt:lpstr>
      <vt:lpstr>Settings</vt:lpstr>
      <vt:lpstr>M-Code</vt:lpstr>
      <vt:lpstr>M-code and M-coding …</vt:lpstr>
      <vt:lpstr>Excercices</vt:lpstr>
      <vt:lpstr>Samples</vt:lpstr>
      <vt:lpstr>Resources</vt:lpstr>
      <vt:lpstr>Shortcuts</vt:lpstr>
      <vt:lpstr>Shortcuts 2</vt:lpstr>
      <vt:lpstr>Interessante bronnen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71</cp:revision>
  <dcterms:created xsi:type="dcterms:W3CDTF">2020-07-15T08:17:38Z</dcterms:created>
  <dcterms:modified xsi:type="dcterms:W3CDTF">2024-05-18T22:30:55Z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2022-05-04T12:08:25Z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e5f2836d-220f-4403-a225-e26df1808197</vt:lpwstr>
  </property>
  <property fmtid="{D5CDD505-2E9C-101B-9397-08002B2CF9AE}" pid="8" name="MSIP_Label_defa4170-0d19-0005-0004-bc88714345d2_ContentBits">
    <vt:lpwstr>0</vt:lpwstr>
  </property>
</Properties>
</file>