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3" r:id="rId4"/>
    <p:sldId id="258" r:id="rId5"/>
    <p:sldId id="261" r:id="rId6"/>
    <p:sldId id="262" r:id="rId7"/>
    <p:sldId id="259" r:id="rId8"/>
    <p:sldId id="257" r:id="rId9"/>
    <p:sldId id="260" r:id="rId10"/>
    <p:sldId id="264" r:id="rId11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93774" autoAdjust="0"/>
  </p:normalViewPr>
  <p:slideViewPr>
    <p:cSldViewPr>
      <p:cViewPr varScale="1">
        <p:scale>
          <a:sx n="95" d="100"/>
          <a:sy n="95" d="100"/>
        </p:scale>
        <p:origin x="3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3318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EC3D14-B171-4CF8-B5D8-01CBFAA4F0F0}" type="doc">
      <dgm:prSet loTypeId="urn:microsoft.com/office/officeart/2005/8/layout/cycle3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825D8C19-82FB-409D-ACC8-4F93D3B4F189}">
      <dgm:prSet custT="1"/>
      <dgm:spPr/>
      <dgm:t>
        <a:bodyPr/>
        <a:lstStyle/>
        <a:p>
          <a:r>
            <a:rPr lang="en-US" sz="1400" b="1" dirty="0"/>
            <a:t>Navigation</a:t>
          </a:r>
        </a:p>
        <a:p>
          <a:r>
            <a:rPr lang="en-US" sz="1400" b="1" dirty="0"/>
            <a:t>Selections</a:t>
          </a:r>
        </a:p>
      </dgm:t>
    </dgm:pt>
    <dgm:pt modelId="{E94D86B3-1496-4AFB-9ED4-DF2B84A3D77E}" type="parTrans" cxnId="{0A85AFF3-CABF-4BC0-8F8B-2E62443B26EF}">
      <dgm:prSet/>
      <dgm:spPr/>
      <dgm:t>
        <a:bodyPr/>
        <a:lstStyle/>
        <a:p>
          <a:endParaRPr lang="en-GB" b="1"/>
        </a:p>
      </dgm:t>
    </dgm:pt>
    <dgm:pt modelId="{4D74AE44-4452-4AD6-8219-9C9D109FCD06}" type="sibTrans" cxnId="{0A85AFF3-CABF-4BC0-8F8B-2E62443B26EF}">
      <dgm:prSet/>
      <dgm:spPr/>
      <dgm:t>
        <a:bodyPr/>
        <a:lstStyle/>
        <a:p>
          <a:endParaRPr lang="en-GB" b="1"/>
        </a:p>
      </dgm:t>
    </dgm:pt>
    <dgm:pt modelId="{363D1CB6-4E9A-4C72-9B55-CB7179C3F768}">
      <dgm:prSet custT="1"/>
      <dgm:spPr/>
      <dgm:t>
        <a:bodyPr/>
        <a:lstStyle/>
        <a:p>
          <a:r>
            <a:rPr lang="en-US" sz="1400" b="1" dirty="0"/>
            <a:t>Copy</a:t>
          </a:r>
        </a:p>
        <a:p>
          <a:r>
            <a:rPr lang="en-US" sz="1400" b="1" dirty="0"/>
            <a:t>Cut Paste</a:t>
          </a:r>
        </a:p>
      </dgm:t>
    </dgm:pt>
    <dgm:pt modelId="{0F6B8382-CE8B-46D8-A18A-43B2141DCCB7}" type="parTrans" cxnId="{4FED4A8E-A057-4D28-848D-E51EAF2C927C}">
      <dgm:prSet/>
      <dgm:spPr/>
      <dgm:t>
        <a:bodyPr/>
        <a:lstStyle/>
        <a:p>
          <a:endParaRPr lang="en-GB" b="1"/>
        </a:p>
      </dgm:t>
    </dgm:pt>
    <dgm:pt modelId="{CACEEDD5-9159-43C6-B9E3-29F554BE2C67}" type="sibTrans" cxnId="{4FED4A8E-A057-4D28-848D-E51EAF2C927C}">
      <dgm:prSet/>
      <dgm:spPr/>
      <dgm:t>
        <a:bodyPr/>
        <a:lstStyle/>
        <a:p>
          <a:endParaRPr lang="en-GB" b="1"/>
        </a:p>
      </dgm:t>
    </dgm:pt>
    <dgm:pt modelId="{00FDD807-C3F8-4380-A810-7E50FF666D6E}">
      <dgm:prSet custT="1"/>
      <dgm:spPr/>
      <dgm:t>
        <a:bodyPr/>
        <a:lstStyle/>
        <a:p>
          <a:r>
            <a:rPr lang="en-US" sz="1400" b="1" dirty="0"/>
            <a:t>Formatting</a:t>
          </a:r>
        </a:p>
      </dgm:t>
    </dgm:pt>
    <dgm:pt modelId="{0FABBEB5-BF87-4467-B751-EA713E0D0ED9}" type="parTrans" cxnId="{7A3E8644-22FD-45E8-952E-85D5F021787E}">
      <dgm:prSet/>
      <dgm:spPr/>
      <dgm:t>
        <a:bodyPr/>
        <a:lstStyle/>
        <a:p>
          <a:endParaRPr lang="en-GB" b="1"/>
        </a:p>
      </dgm:t>
    </dgm:pt>
    <dgm:pt modelId="{74F37D55-3F4C-4D1F-9037-9719BDE44178}" type="sibTrans" cxnId="{7A3E8644-22FD-45E8-952E-85D5F021787E}">
      <dgm:prSet/>
      <dgm:spPr/>
      <dgm:t>
        <a:bodyPr/>
        <a:lstStyle/>
        <a:p>
          <a:endParaRPr lang="en-GB" b="1"/>
        </a:p>
      </dgm:t>
    </dgm:pt>
    <dgm:pt modelId="{A06C4AFF-3CB7-4347-8617-4470CC04AACF}">
      <dgm:prSet custT="1"/>
      <dgm:spPr/>
      <dgm:t>
        <a:bodyPr/>
        <a:lstStyle/>
        <a:p>
          <a:r>
            <a:rPr lang="en-US" sz="1400" b="1" dirty="0"/>
            <a:t>Formulas</a:t>
          </a:r>
        </a:p>
      </dgm:t>
    </dgm:pt>
    <dgm:pt modelId="{E7F6F4CA-4CD3-4A74-BF32-E9C4B23176E9}" type="parTrans" cxnId="{C89A0C45-6395-4471-B596-16134EC1D146}">
      <dgm:prSet/>
      <dgm:spPr/>
      <dgm:t>
        <a:bodyPr/>
        <a:lstStyle/>
        <a:p>
          <a:endParaRPr lang="en-GB" b="1"/>
        </a:p>
      </dgm:t>
    </dgm:pt>
    <dgm:pt modelId="{A285340B-B18B-4C2F-9495-8AE049165D4B}" type="sibTrans" cxnId="{C89A0C45-6395-4471-B596-16134EC1D146}">
      <dgm:prSet/>
      <dgm:spPr/>
      <dgm:t>
        <a:bodyPr/>
        <a:lstStyle/>
        <a:p>
          <a:endParaRPr lang="en-GB" b="1"/>
        </a:p>
      </dgm:t>
    </dgm:pt>
    <dgm:pt modelId="{410DDFAE-0B25-459B-8B96-FBFB8253DE5E}">
      <dgm:prSet custT="1"/>
      <dgm:spPr/>
      <dgm:t>
        <a:bodyPr/>
        <a:lstStyle/>
        <a:p>
          <a:r>
            <a:rPr lang="en-US" sz="1400" b="1" dirty="0"/>
            <a:t>Data</a:t>
          </a:r>
        </a:p>
      </dgm:t>
    </dgm:pt>
    <dgm:pt modelId="{210AE36A-3129-4F0D-B19A-273D07A0AC39}" type="parTrans" cxnId="{C58DF622-C646-4153-A9E1-B866662C745C}">
      <dgm:prSet/>
      <dgm:spPr/>
      <dgm:t>
        <a:bodyPr/>
        <a:lstStyle/>
        <a:p>
          <a:endParaRPr lang="en-GB" b="1"/>
        </a:p>
      </dgm:t>
    </dgm:pt>
    <dgm:pt modelId="{F08245BD-7990-4792-81C0-43CD201F56B2}" type="sibTrans" cxnId="{C58DF622-C646-4153-A9E1-B866662C745C}">
      <dgm:prSet/>
      <dgm:spPr/>
      <dgm:t>
        <a:bodyPr/>
        <a:lstStyle/>
        <a:p>
          <a:endParaRPr lang="en-GB" b="1"/>
        </a:p>
      </dgm:t>
    </dgm:pt>
    <dgm:pt modelId="{FCA609A7-F5ED-43F2-B6F7-D495F517B0FF}">
      <dgm:prSet custT="1"/>
      <dgm:spPr/>
      <dgm:t>
        <a:bodyPr/>
        <a:lstStyle/>
        <a:p>
          <a:r>
            <a:rPr lang="en-US" sz="1400" b="1" dirty="0"/>
            <a:t>Charts</a:t>
          </a:r>
        </a:p>
      </dgm:t>
    </dgm:pt>
    <dgm:pt modelId="{F664B6BB-342E-4872-9770-C6090FBB401D}" type="parTrans" cxnId="{5DB30076-372D-417B-8D5B-8683635E4F14}">
      <dgm:prSet/>
      <dgm:spPr/>
      <dgm:t>
        <a:bodyPr/>
        <a:lstStyle/>
        <a:p>
          <a:endParaRPr lang="en-GB" b="1"/>
        </a:p>
      </dgm:t>
    </dgm:pt>
    <dgm:pt modelId="{EA5CF02F-A5CB-4AE4-9127-A47D6737DE58}" type="sibTrans" cxnId="{5DB30076-372D-417B-8D5B-8683635E4F14}">
      <dgm:prSet/>
      <dgm:spPr/>
      <dgm:t>
        <a:bodyPr/>
        <a:lstStyle/>
        <a:p>
          <a:endParaRPr lang="en-GB" b="1"/>
        </a:p>
      </dgm:t>
    </dgm:pt>
    <dgm:pt modelId="{748B7E72-02C3-4153-AC6F-DF3B6F293586}">
      <dgm:prSet custT="1"/>
      <dgm:spPr/>
      <dgm:t>
        <a:bodyPr/>
        <a:lstStyle/>
        <a:p>
          <a:r>
            <a:rPr lang="en-US" sz="1400" b="1" dirty="0"/>
            <a:t>Various</a:t>
          </a:r>
        </a:p>
      </dgm:t>
    </dgm:pt>
    <dgm:pt modelId="{13EC7D89-F0E5-421C-BC6F-8D2DE9C8A10E}" type="parTrans" cxnId="{6FB6FEAC-FA54-4C5F-984C-C6D624C236FF}">
      <dgm:prSet/>
      <dgm:spPr/>
      <dgm:t>
        <a:bodyPr/>
        <a:lstStyle/>
        <a:p>
          <a:endParaRPr lang="en-GB" b="1"/>
        </a:p>
      </dgm:t>
    </dgm:pt>
    <dgm:pt modelId="{8C5A4F07-B5DC-4E9A-AA13-5B95760B5A2E}" type="sibTrans" cxnId="{6FB6FEAC-FA54-4C5F-984C-C6D624C236FF}">
      <dgm:prSet/>
      <dgm:spPr/>
      <dgm:t>
        <a:bodyPr/>
        <a:lstStyle/>
        <a:p>
          <a:endParaRPr lang="en-GB" b="1"/>
        </a:p>
      </dgm:t>
    </dgm:pt>
    <dgm:pt modelId="{4E0152D0-93D5-4381-8F80-135C25A153F3}" type="pres">
      <dgm:prSet presAssocID="{4BEC3D14-B171-4CF8-B5D8-01CBFAA4F0F0}" presName="Name0" presStyleCnt="0">
        <dgm:presLayoutVars>
          <dgm:dir/>
          <dgm:resizeHandles val="exact"/>
        </dgm:presLayoutVars>
      </dgm:prSet>
      <dgm:spPr/>
    </dgm:pt>
    <dgm:pt modelId="{44392325-2DA2-4101-85B1-03DE0BFF0E34}" type="pres">
      <dgm:prSet presAssocID="{4BEC3D14-B171-4CF8-B5D8-01CBFAA4F0F0}" presName="cycle" presStyleCnt="0"/>
      <dgm:spPr/>
    </dgm:pt>
    <dgm:pt modelId="{8B704CCD-2A34-4402-B284-FA3505CAEE43}" type="pres">
      <dgm:prSet presAssocID="{825D8C19-82FB-409D-ACC8-4F93D3B4F189}" presName="nodeFirstNode" presStyleLbl="node1" presStyleIdx="0" presStyleCnt="7">
        <dgm:presLayoutVars>
          <dgm:bulletEnabled val="1"/>
        </dgm:presLayoutVars>
      </dgm:prSet>
      <dgm:spPr/>
    </dgm:pt>
    <dgm:pt modelId="{C520B7AA-0CB2-49C1-8E86-0440043EAD30}" type="pres">
      <dgm:prSet presAssocID="{4D74AE44-4452-4AD6-8219-9C9D109FCD06}" presName="sibTransFirstNode" presStyleLbl="bgShp" presStyleIdx="0" presStyleCnt="1"/>
      <dgm:spPr/>
    </dgm:pt>
    <dgm:pt modelId="{1A76745B-8735-4100-8A7B-2DCACD8C401D}" type="pres">
      <dgm:prSet presAssocID="{363D1CB6-4E9A-4C72-9B55-CB7179C3F768}" presName="nodeFollowingNodes" presStyleLbl="node1" presStyleIdx="1" presStyleCnt="7">
        <dgm:presLayoutVars>
          <dgm:bulletEnabled val="1"/>
        </dgm:presLayoutVars>
      </dgm:prSet>
      <dgm:spPr/>
    </dgm:pt>
    <dgm:pt modelId="{62B84AC6-F84A-4A8B-A85E-FDDC6161BDE0}" type="pres">
      <dgm:prSet presAssocID="{00FDD807-C3F8-4380-A810-7E50FF666D6E}" presName="nodeFollowingNodes" presStyleLbl="node1" presStyleIdx="2" presStyleCnt="7">
        <dgm:presLayoutVars>
          <dgm:bulletEnabled val="1"/>
        </dgm:presLayoutVars>
      </dgm:prSet>
      <dgm:spPr/>
    </dgm:pt>
    <dgm:pt modelId="{3E5C8262-BA68-4C07-9627-5DD3AFC5E13A}" type="pres">
      <dgm:prSet presAssocID="{A06C4AFF-3CB7-4347-8617-4470CC04AACF}" presName="nodeFollowingNodes" presStyleLbl="node1" presStyleIdx="3" presStyleCnt="7">
        <dgm:presLayoutVars>
          <dgm:bulletEnabled val="1"/>
        </dgm:presLayoutVars>
      </dgm:prSet>
      <dgm:spPr/>
    </dgm:pt>
    <dgm:pt modelId="{2CCCB388-333B-45A7-BD12-3B95790E7C40}" type="pres">
      <dgm:prSet presAssocID="{410DDFAE-0B25-459B-8B96-FBFB8253DE5E}" presName="nodeFollowingNodes" presStyleLbl="node1" presStyleIdx="4" presStyleCnt="7">
        <dgm:presLayoutVars>
          <dgm:bulletEnabled val="1"/>
        </dgm:presLayoutVars>
      </dgm:prSet>
      <dgm:spPr/>
    </dgm:pt>
    <dgm:pt modelId="{073F6318-5127-443B-B05D-BA14918928B7}" type="pres">
      <dgm:prSet presAssocID="{FCA609A7-F5ED-43F2-B6F7-D495F517B0FF}" presName="nodeFollowingNodes" presStyleLbl="node1" presStyleIdx="5" presStyleCnt="7">
        <dgm:presLayoutVars>
          <dgm:bulletEnabled val="1"/>
        </dgm:presLayoutVars>
      </dgm:prSet>
      <dgm:spPr/>
    </dgm:pt>
    <dgm:pt modelId="{7274F690-B073-4451-B923-AD5A8DA65A5D}" type="pres">
      <dgm:prSet presAssocID="{748B7E72-02C3-4153-AC6F-DF3B6F293586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5EB36300-EB9B-4FC6-9002-6F7E518E33B2}" type="presOf" srcId="{363D1CB6-4E9A-4C72-9B55-CB7179C3F768}" destId="{1A76745B-8735-4100-8A7B-2DCACD8C401D}" srcOrd="0" destOrd="0" presId="urn:microsoft.com/office/officeart/2005/8/layout/cycle3"/>
    <dgm:cxn modelId="{E2E8DD00-7E71-4126-A352-74DC8103D213}" type="presOf" srcId="{748B7E72-02C3-4153-AC6F-DF3B6F293586}" destId="{7274F690-B073-4451-B923-AD5A8DA65A5D}" srcOrd="0" destOrd="0" presId="urn:microsoft.com/office/officeart/2005/8/layout/cycle3"/>
    <dgm:cxn modelId="{AC3A7B06-F0C2-4C2F-AACA-6254795BDB17}" type="presOf" srcId="{FCA609A7-F5ED-43F2-B6F7-D495F517B0FF}" destId="{073F6318-5127-443B-B05D-BA14918928B7}" srcOrd="0" destOrd="0" presId="urn:microsoft.com/office/officeart/2005/8/layout/cycle3"/>
    <dgm:cxn modelId="{C58DF622-C646-4153-A9E1-B866662C745C}" srcId="{4BEC3D14-B171-4CF8-B5D8-01CBFAA4F0F0}" destId="{410DDFAE-0B25-459B-8B96-FBFB8253DE5E}" srcOrd="4" destOrd="0" parTransId="{210AE36A-3129-4F0D-B19A-273D07A0AC39}" sibTransId="{F08245BD-7990-4792-81C0-43CD201F56B2}"/>
    <dgm:cxn modelId="{36935435-7BC3-4D4E-AA5D-213391E78422}" type="presOf" srcId="{825D8C19-82FB-409D-ACC8-4F93D3B4F189}" destId="{8B704CCD-2A34-4402-B284-FA3505CAEE43}" srcOrd="0" destOrd="0" presId="urn:microsoft.com/office/officeart/2005/8/layout/cycle3"/>
    <dgm:cxn modelId="{6E73A138-052E-4E35-BF1D-E66C8248072C}" type="presOf" srcId="{4BEC3D14-B171-4CF8-B5D8-01CBFAA4F0F0}" destId="{4E0152D0-93D5-4381-8F80-135C25A153F3}" srcOrd="0" destOrd="0" presId="urn:microsoft.com/office/officeart/2005/8/layout/cycle3"/>
    <dgm:cxn modelId="{29DC2039-F0D8-4720-9DFC-378AE95D7E62}" type="presOf" srcId="{A06C4AFF-3CB7-4347-8617-4470CC04AACF}" destId="{3E5C8262-BA68-4C07-9627-5DD3AFC5E13A}" srcOrd="0" destOrd="0" presId="urn:microsoft.com/office/officeart/2005/8/layout/cycle3"/>
    <dgm:cxn modelId="{9608BC42-1871-49A7-9909-A69FFA977494}" type="presOf" srcId="{4D74AE44-4452-4AD6-8219-9C9D109FCD06}" destId="{C520B7AA-0CB2-49C1-8E86-0440043EAD30}" srcOrd="0" destOrd="0" presId="urn:microsoft.com/office/officeart/2005/8/layout/cycle3"/>
    <dgm:cxn modelId="{7A3E8644-22FD-45E8-952E-85D5F021787E}" srcId="{4BEC3D14-B171-4CF8-B5D8-01CBFAA4F0F0}" destId="{00FDD807-C3F8-4380-A810-7E50FF666D6E}" srcOrd="2" destOrd="0" parTransId="{0FABBEB5-BF87-4467-B751-EA713E0D0ED9}" sibTransId="{74F37D55-3F4C-4D1F-9037-9719BDE44178}"/>
    <dgm:cxn modelId="{C89A0C45-6395-4471-B596-16134EC1D146}" srcId="{4BEC3D14-B171-4CF8-B5D8-01CBFAA4F0F0}" destId="{A06C4AFF-3CB7-4347-8617-4470CC04AACF}" srcOrd="3" destOrd="0" parTransId="{E7F6F4CA-4CD3-4A74-BF32-E9C4B23176E9}" sibTransId="{A285340B-B18B-4C2F-9495-8AE049165D4B}"/>
    <dgm:cxn modelId="{5DB30076-372D-417B-8D5B-8683635E4F14}" srcId="{4BEC3D14-B171-4CF8-B5D8-01CBFAA4F0F0}" destId="{FCA609A7-F5ED-43F2-B6F7-D495F517B0FF}" srcOrd="5" destOrd="0" parTransId="{F664B6BB-342E-4872-9770-C6090FBB401D}" sibTransId="{EA5CF02F-A5CB-4AE4-9127-A47D6737DE58}"/>
    <dgm:cxn modelId="{10F42859-3311-46D3-A4E5-65695C517BCE}" type="presOf" srcId="{00FDD807-C3F8-4380-A810-7E50FF666D6E}" destId="{62B84AC6-F84A-4A8B-A85E-FDDC6161BDE0}" srcOrd="0" destOrd="0" presId="urn:microsoft.com/office/officeart/2005/8/layout/cycle3"/>
    <dgm:cxn modelId="{4FED4A8E-A057-4D28-848D-E51EAF2C927C}" srcId="{4BEC3D14-B171-4CF8-B5D8-01CBFAA4F0F0}" destId="{363D1CB6-4E9A-4C72-9B55-CB7179C3F768}" srcOrd="1" destOrd="0" parTransId="{0F6B8382-CE8B-46D8-A18A-43B2141DCCB7}" sibTransId="{CACEEDD5-9159-43C6-B9E3-29F554BE2C67}"/>
    <dgm:cxn modelId="{6FB6FEAC-FA54-4C5F-984C-C6D624C236FF}" srcId="{4BEC3D14-B171-4CF8-B5D8-01CBFAA4F0F0}" destId="{748B7E72-02C3-4153-AC6F-DF3B6F293586}" srcOrd="6" destOrd="0" parTransId="{13EC7D89-F0E5-421C-BC6F-8D2DE9C8A10E}" sibTransId="{8C5A4F07-B5DC-4E9A-AA13-5B95760B5A2E}"/>
    <dgm:cxn modelId="{DE161AE6-E57D-4792-B2D7-F8EED38A313A}" type="presOf" srcId="{410DDFAE-0B25-459B-8B96-FBFB8253DE5E}" destId="{2CCCB388-333B-45A7-BD12-3B95790E7C40}" srcOrd="0" destOrd="0" presId="urn:microsoft.com/office/officeart/2005/8/layout/cycle3"/>
    <dgm:cxn modelId="{0A85AFF3-CABF-4BC0-8F8B-2E62443B26EF}" srcId="{4BEC3D14-B171-4CF8-B5D8-01CBFAA4F0F0}" destId="{825D8C19-82FB-409D-ACC8-4F93D3B4F189}" srcOrd="0" destOrd="0" parTransId="{E94D86B3-1496-4AFB-9ED4-DF2B84A3D77E}" sibTransId="{4D74AE44-4452-4AD6-8219-9C9D109FCD06}"/>
    <dgm:cxn modelId="{EFEA2E24-03D4-4E83-9C38-3C8DC3759543}" type="presParOf" srcId="{4E0152D0-93D5-4381-8F80-135C25A153F3}" destId="{44392325-2DA2-4101-85B1-03DE0BFF0E34}" srcOrd="0" destOrd="0" presId="urn:microsoft.com/office/officeart/2005/8/layout/cycle3"/>
    <dgm:cxn modelId="{37B6DE3C-CF75-48B4-BD91-D1EE47C12DBB}" type="presParOf" srcId="{44392325-2DA2-4101-85B1-03DE0BFF0E34}" destId="{8B704CCD-2A34-4402-B284-FA3505CAEE43}" srcOrd="0" destOrd="0" presId="urn:microsoft.com/office/officeart/2005/8/layout/cycle3"/>
    <dgm:cxn modelId="{DC2750EA-C085-4C79-B6FC-59FDE901A88E}" type="presParOf" srcId="{44392325-2DA2-4101-85B1-03DE0BFF0E34}" destId="{C520B7AA-0CB2-49C1-8E86-0440043EAD30}" srcOrd="1" destOrd="0" presId="urn:microsoft.com/office/officeart/2005/8/layout/cycle3"/>
    <dgm:cxn modelId="{42536C61-DE18-4C13-A6F9-A2D37007C7D6}" type="presParOf" srcId="{44392325-2DA2-4101-85B1-03DE0BFF0E34}" destId="{1A76745B-8735-4100-8A7B-2DCACD8C401D}" srcOrd="2" destOrd="0" presId="urn:microsoft.com/office/officeart/2005/8/layout/cycle3"/>
    <dgm:cxn modelId="{FD735CA4-019B-4B14-817D-9308DB95051E}" type="presParOf" srcId="{44392325-2DA2-4101-85B1-03DE0BFF0E34}" destId="{62B84AC6-F84A-4A8B-A85E-FDDC6161BDE0}" srcOrd="3" destOrd="0" presId="urn:microsoft.com/office/officeart/2005/8/layout/cycle3"/>
    <dgm:cxn modelId="{F9AF2BA4-9B16-4A07-87A3-A1396FB1E518}" type="presParOf" srcId="{44392325-2DA2-4101-85B1-03DE0BFF0E34}" destId="{3E5C8262-BA68-4C07-9627-5DD3AFC5E13A}" srcOrd="4" destOrd="0" presId="urn:microsoft.com/office/officeart/2005/8/layout/cycle3"/>
    <dgm:cxn modelId="{54B83CE4-80F3-4D3E-A819-01F68FEFD53B}" type="presParOf" srcId="{44392325-2DA2-4101-85B1-03DE0BFF0E34}" destId="{2CCCB388-333B-45A7-BD12-3B95790E7C40}" srcOrd="5" destOrd="0" presId="urn:microsoft.com/office/officeart/2005/8/layout/cycle3"/>
    <dgm:cxn modelId="{28D84C0E-9441-4191-BB42-FF0F55BA830E}" type="presParOf" srcId="{44392325-2DA2-4101-85B1-03DE0BFF0E34}" destId="{073F6318-5127-443B-B05D-BA14918928B7}" srcOrd="6" destOrd="0" presId="urn:microsoft.com/office/officeart/2005/8/layout/cycle3"/>
    <dgm:cxn modelId="{6D033B18-B280-4B0E-B39E-FCC357CCE233}" type="presParOf" srcId="{44392325-2DA2-4101-85B1-03DE0BFF0E34}" destId="{7274F690-B073-4451-B923-AD5A8DA65A5D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0B7AA-0CB2-49C1-8E86-0440043EAD30}">
      <dsp:nvSpPr>
        <dsp:cNvPr id="0" name=""/>
        <dsp:cNvSpPr/>
      </dsp:nvSpPr>
      <dsp:spPr>
        <a:xfrm>
          <a:off x="1491570" y="-36590"/>
          <a:ext cx="6160859" cy="6160859"/>
        </a:xfrm>
        <a:prstGeom prst="circularArrow">
          <a:avLst>
            <a:gd name="adj1" fmla="val 5544"/>
            <a:gd name="adj2" fmla="val 330680"/>
            <a:gd name="adj3" fmla="val 14493081"/>
            <a:gd name="adj4" fmla="val 16963222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04CCD-2A34-4402-B284-FA3505CAEE43}">
      <dsp:nvSpPr>
        <dsp:cNvPr id="0" name=""/>
        <dsp:cNvSpPr/>
      </dsp:nvSpPr>
      <dsp:spPr>
        <a:xfrm>
          <a:off x="3597547" y="3962"/>
          <a:ext cx="1948904" cy="9744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Navigation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Selections</a:t>
          </a:r>
        </a:p>
      </dsp:txBody>
      <dsp:txXfrm>
        <a:off x="3645116" y="51531"/>
        <a:ext cx="1853766" cy="879314"/>
      </dsp:txXfrm>
    </dsp:sp>
    <dsp:sp modelId="{1A76745B-8735-4100-8A7B-2DCACD8C401D}">
      <dsp:nvSpPr>
        <dsp:cNvPr id="0" name=""/>
        <dsp:cNvSpPr/>
      </dsp:nvSpPr>
      <dsp:spPr>
        <a:xfrm>
          <a:off x="5651600" y="993142"/>
          <a:ext cx="1948904" cy="974452"/>
        </a:xfrm>
        <a:prstGeom prst="roundRect">
          <a:avLst/>
        </a:prstGeom>
        <a:solidFill>
          <a:schemeClr val="accent2">
            <a:hueOff val="-122871"/>
            <a:satOff val="14778"/>
            <a:lumOff val="169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Copy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Cut Paste</a:t>
          </a:r>
        </a:p>
      </dsp:txBody>
      <dsp:txXfrm>
        <a:off x="5699169" y="1040711"/>
        <a:ext cx="1853766" cy="879314"/>
      </dsp:txXfrm>
    </dsp:sp>
    <dsp:sp modelId="{62B84AC6-F84A-4A8B-A85E-FDDC6161BDE0}">
      <dsp:nvSpPr>
        <dsp:cNvPr id="0" name=""/>
        <dsp:cNvSpPr/>
      </dsp:nvSpPr>
      <dsp:spPr>
        <a:xfrm>
          <a:off x="6158909" y="3215808"/>
          <a:ext cx="1948904" cy="974452"/>
        </a:xfrm>
        <a:prstGeom prst="roundRect">
          <a:avLst/>
        </a:prstGeom>
        <a:solidFill>
          <a:schemeClr val="accent2">
            <a:hueOff val="-245742"/>
            <a:satOff val="29557"/>
            <a:lumOff val="339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Formatting</a:t>
          </a:r>
        </a:p>
      </dsp:txBody>
      <dsp:txXfrm>
        <a:off x="6206478" y="3263377"/>
        <a:ext cx="1853766" cy="879314"/>
      </dsp:txXfrm>
    </dsp:sp>
    <dsp:sp modelId="{3E5C8262-BA68-4C07-9627-5DD3AFC5E13A}">
      <dsp:nvSpPr>
        <dsp:cNvPr id="0" name=""/>
        <dsp:cNvSpPr/>
      </dsp:nvSpPr>
      <dsp:spPr>
        <a:xfrm>
          <a:off x="4737461" y="4998249"/>
          <a:ext cx="1948904" cy="974452"/>
        </a:xfrm>
        <a:prstGeom prst="roundRect">
          <a:avLst/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Formulas</a:t>
          </a:r>
        </a:p>
      </dsp:txBody>
      <dsp:txXfrm>
        <a:off x="4785030" y="5045818"/>
        <a:ext cx="1853766" cy="879314"/>
      </dsp:txXfrm>
    </dsp:sp>
    <dsp:sp modelId="{2CCCB388-333B-45A7-BD12-3B95790E7C40}">
      <dsp:nvSpPr>
        <dsp:cNvPr id="0" name=""/>
        <dsp:cNvSpPr/>
      </dsp:nvSpPr>
      <dsp:spPr>
        <a:xfrm>
          <a:off x="2457634" y="4998249"/>
          <a:ext cx="1948904" cy="974452"/>
        </a:xfrm>
        <a:prstGeom prst="roundRect">
          <a:avLst/>
        </a:prstGeom>
        <a:solidFill>
          <a:schemeClr val="accent2">
            <a:hueOff val="-491484"/>
            <a:satOff val="59113"/>
            <a:lumOff val="679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Data</a:t>
          </a:r>
        </a:p>
      </dsp:txBody>
      <dsp:txXfrm>
        <a:off x="2505203" y="5045818"/>
        <a:ext cx="1853766" cy="879314"/>
      </dsp:txXfrm>
    </dsp:sp>
    <dsp:sp modelId="{073F6318-5127-443B-B05D-BA14918928B7}">
      <dsp:nvSpPr>
        <dsp:cNvPr id="0" name=""/>
        <dsp:cNvSpPr/>
      </dsp:nvSpPr>
      <dsp:spPr>
        <a:xfrm>
          <a:off x="1036185" y="3215808"/>
          <a:ext cx="1948904" cy="974452"/>
        </a:xfrm>
        <a:prstGeom prst="roundRect">
          <a:avLst/>
        </a:prstGeom>
        <a:solidFill>
          <a:schemeClr val="accent2">
            <a:hueOff val="-614355"/>
            <a:satOff val="73892"/>
            <a:lumOff val="849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Charts</a:t>
          </a:r>
        </a:p>
      </dsp:txBody>
      <dsp:txXfrm>
        <a:off x="1083754" y="3263377"/>
        <a:ext cx="1853766" cy="879314"/>
      </dsp:txXfrm>
    </dsp:sp>
    <dsp:sp modelId="{7274F690-B073-4451-B923-AD5A8DA65A5D}">
      <dsp:nvSpPr>
        <dsp:cNvPr id="0" name=""/>
        <dsp:cNvSpPr/>
      </dsp:nvSpPr>
      <dsp:spPr>
        <a:xfrm>
          <a:off x="1543495" y="993142"/>
          <a:ext cx="1948904" cy="974452"/>
        </a:xfrm>
        <a:prstGeom prst="roundRect">
          <a:avLst/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Various</a:t>
          </a:r>
        </a:p>
      </dsp:txBody>
      <dsp:txXfrm>
        <a:off x="1591064" y="1040711"/>
        <a:ext cx="1853766" cy="879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2"/>
            <a:ext cx="3076363" cy="511730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400"/>
            </a:lvl1pPr>
          </a:lstStyle>
          <a:p>
            <a:fld id="{CB5A4AE9-8054-4C07-8BB9-013578B802CE}" type="datetimeFigureOut">
              <a:rPr lang="en-GB" smtClean="0"/>
              <a:pPr/>
              <a:t>02/02/2024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0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400"/>
            </a:lvl1pPr>
          </a:lstStyle>
          <a:p>
            <a:fld id="{9064C000-35F8-4E21-9643-A5DFA540A72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088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3-06-28T14:10:37.594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17423 5595 0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4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3" cy="511730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400"/>
            </a:lvl1pPr>
          </a:lstStyle>
          <a:p>
            <a:fld id="{CF800B48-2BCF-4813-88C9-F317800F3202}" type="datetimeFigureOut">
              <a:rPr lang="fr-BE" smtClean="0"/>
              <a:pPr/>
              <a:t>02-02-24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9288" y="511175"/>
            <a:ext cx="5800725" cy="4351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2" tIns="47776" rIns="95552" bIns="47776" rtlCol="0" anchor="ctr"/>
          <a:lstStyle/>
          <a:p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0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4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400"/>
            </a:lvl1pPr>
          </a:lstStyle>
          <a:p>
            <a:fld id="{FC517802-6421-48CC-8726-7D954FF55313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344362" y="5117307"/>
            <a:ext cx="6485121" cy="4605575"/>
          </a:xfrm>
          <a:prstGeom prst="rect">
            <a:avLst/>
          </a:prstGeom>
        </p:spPr>
        <p:txBody>
          <a:bodyPr vert="horz" lIns="95552" tIns="47776" rIns="95552" bIns="47776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417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 baseline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47700" y="511175"/>
            <a:ext cx="5803900" cy="4352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17802-6421-48CC-8726-7D954FF55313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63030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you press the Ctrl key while dragging the fill handle, the dates and numbers won’t be incremented.</a:t>
            </a:r>
          </a:p>
          <a:p>
            <a:r>
              <a:rPr lang="en-GB" dirty="0"/>
              <a:t>Or for dates, press the right mouse button when dragging, and then select a fill option from the shortcut menu.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17802-6421-48CC-8726-7D954FF55313}" type="slidenum">
              <a:rPr lang="fr-BE" smtClean="0"/>
              <a:pPr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2209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http://www.floatrates.com/daily/eur.xml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17802-6421-48CC-8726-7D954FF55313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7396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you press the Ctrl key while dragging the fill handle, the dates and numbers won’t be incremented.</a:t>
            </a:r>
          </a:p>
          <a:p>
            <a:r>
              <a:rPr lang="en-GB" dirty="0"/>
              <a:t>Or for dates, press the right mouse button when dragging, and then select a fill option from the shortcut menu.</a:t>
            </a:r>
          </a:p>
          <a:p>
            <a:endParaRPr lang="en-GB" dirty="0"/>
          </a:p>
          <a:p>
            <a:r>
              <a:rPr lang="fr-BE" dirty="0"/>
              <a:t>1) ctrl t - </a:t>
            </a:r>
            <a:r>
              <a:rPr lang="fr-BE" dirty="0" err="1"/>
              <a:t>Create</a:t>
            </a:r>
            <a:r>
              <a:rPr lang="fr-BE" dirty="0"/>
              <a:t> tables</a:t>
            </a:r>
            <a:br>
              <a:rPr lang="fr-BE" dirty="0"/>
            </a:br>
            <a:r>
              <a:rPr lang="fr-BE" dirty="0"/>
              <a:t>2) ctrl d - </a:t>
            </a:r>
            <a:r>
              <a:rPr lang="fr-BE" dirty="0" err="1"/>
              <a:t>Fill</a:t>
            </a:r>
            <a:r>
              <a:rPr lang="fr-BE" dirty="0"/>
              <a:t> down</a:t>
            </a:r>
            <a:br>
              <a:rPr lang="fr-BE" dirty="0"/>
            </a:br>
            <a:r>
              <a:rPr lang="fr-BE" dirty="0"/>
              <a:t>3) ctrl shift L - </a:t>
            </a:r>
            <a:r>
              <a:rPr lang="fr-BE" dirty="0" err="1"/>
              <a:t>Apply</a:t>
            </a:r>
            <a:r>
              <a:rPr lang="fr-BE" dirty="0"/>
              <a:t> / </a:t>
            </a:r>
            <a:r>
              <a:rPr lang="fr-BE" dirty="0" err="1"/>
              <a:t>remove</a:t>
            </a:r>
            <a:r>
              <a:rPr lang="fr-BE" dirty="0"/>
              <a:t> </a:t>
            </a:r>
            <a:r>
              <a:rPr lang="fr-BE" dirty="0" err="1"/>
              <a:t>filters</a:t>
            </a:r>
            <a:br>
              <a:rPr lang="fr-BE" dirty="0"/>
            </a:br>
            <a:r>
              <a:rPr lang="fr-BE" dirty="0"/>
              <a:t>4) ctrl </a:t>
            </a:r>
            <a:r>
              <a:rPr lang="fr-BE" dirty="0" err="1"/>
              <a:t>arrow</a:t>
            </a:r>
            <a:r>
              <a:rPr lang="fr-BE" dirty="0"/>
              <a:t> keys - Navigation </a:t>
            </a:r>
            <a:r>
              <a:rPr lang="fr-BE" dirty="0" err="1"/>
              <a:t>around</a:t>
            </a:r>
            <a:r>
              <a:rPr lang="fr-BE" dirty="0"/>
              <a:t> </a:t>
            </a:r>
            <a:r>
              <a:rPr lang="fr-BE" dirty="0" err="1"/>
              <a:t>worksheet</a:t>
            </a:r>
            <a:br>
              <a:rPr lang="fr-BE" dirty="0"/>
            </a:br>
            <a:r>
              <a:rPr lang="fr-BE" dirty="0"/>
              <a:t>5) ctrl 1 - Format </a:t>
            </a:r>
            <a:r>
              <a:rPr lang="fr-BE" dirty="0" err="1"/>
              <a:t>anything</a:t>
            </a:r>
            <a:br>
              <a:rPr lang="fr-BE" dirty="0"/>
            </a:br>
            <a:r>
              <a:rPr lang="fr-BE" dirty="0"/>
              <a:t>6) ctrl </a:t>
            </a:r>
            <a:r>
              <a:rPr lang="fr-BE" dirty="0" err="1"/>
              <a:t>alt</a:t>
            </a:r>
            <a:r>
              <a:rPr lang="fr-BE" dirty="0"/>
              <a:t> v - </a:t>
            </a:r>
            <a:r>
              <a:rPr lang="fr-BE" dirty="0" err="1"/>
              <a:t>Paste</a:t>
            </a:r>
            <a:r>
              <a:rPr lang="fr-BE" dirty="0"/>
              <a:t> </a:t>
            </a:r>
            <a:r>
              <a:rPr lang="fr-BE" dirty="0" err="1"/>
              <a:t>Special</a:t>
            </a:r>
            <a:br>
              <a:rPr lang="fr-BE" dirty="0"/>
            </a:br>
            <a:r>
              <a:rPr lang="fr-BE" dirty="0"/>
              <a:t>7) f2 - Edit a </a:t>
            </a:r>
            <a:r>
              <a:rPr lang="fr-BE" dirty="0" err="1"/>
              <a:t>cell</a:t>
            </a:r>
            <a:br>
              <a:rPr lang="fr-BE" dirty="0"/>
            </a:br>
            <a:r>
              <a:rPr lang="fr-BE" dirty="0"/>
              <a:t>8) f4 - Change </a:t>
            </a:r>
            <a:r>
              <a:rPr lang="fr-BE" dirty="0" err="1"/>
              <a:t>ref</a:t>
            </a:r>
            <a:r>
              <a:rPr lang="fr-BE" dirty="0"/>
              <a:t>. style / </a:t>
            </a:r>
            <a:r>
              <a:rPr lang="fr-BE" dirty="0" err="1"/>
              <a:t>repeat</a:t>
            </a:r>
            <a:r>
              <a:rPr lang="fr-BE" dirty="0"/>
              <a:t> last action</a:t>
            </a:r>
            <a:br>
              <a:rPr lang="fr-BE" dirty="0"/>
            </a:br>
            <a:r>
              <a:rPr lang="fr-BE" dirty="0"/>
              <a:t>9) f9 - </a:t>
            </a:r>
            <a:r>
              <a:rPr lang="fr-BE" dirty="0" err="1"/>
              <a:t>Recalculate</a:t>
            </a:r>
            <a:r>
              <a:rPr lang="fr-BE" dirty="0"/>
              <a:t> / </a:t>
            </a:r>
            <a:r>
              <a:rPr lang="fr-BE" dirty="0" err="1"/>
              <a:t>evaluate</a:t>
            </a:r>
            <a:r>
              <a:rPr lang="fr-BE" dirty="0"/>
              <a:t> portions of the formula</a:t>
            </a:r>
            <a:br>
              <a:rPr lang="fr-BE" dirty="0"/>
            </a:br>
            <a:r>
              <a:rPr lang="fr-BE" dirty="0"/>
              <a:t>10) ALT key - </a:t>
            </a:r>
            <a:r>
              <a:rPr lang="fr-BE" dirty="0" err="1"/>
              <a:t>access</a:t>
            </a:r>
            <a:r>
              <a:rPr lang="fr-BE" dirty="0"/>
              <a:t> </a:t>
            </a:r>
            <a:r>
              <a:rPr lang="fr-BE" dirty="0" err="1"/>
              <a:t>everything</a:t>
            </a:r>
            <a:r>
              <a:rPr lang="fr-BE" dirty="0"/>
              <a:t> on the </a:t>
            </a:r>
            <a:r>
              <a:rPr lang="fr-BE" dirty="0" err="1"/>
              <a:t>ribbon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17802-6421-48CC-8726-7D954FF55313}" type="slidenum">
              <a:rPr lang="fr-BE" smtClean="0"/>
              <a:pPr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3735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420887"/>
            <a:ext cx="3313355" cy="2232249"/>
          </a:xfrm>
        </p:spPr>
        <p:txBody>
          <a:bodyPr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749747"/>
            <a:ext cx="3309803" cy="93196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F30737C-DF38-4CD8-8C04-4CD6EF946963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F0A5-0477-404E-B513-D9F3CFDE1DFA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7DE1-5D93-4C15-8740-F138030B67FA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7200916" cy="4248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B561-340B-4926-B23D-16E7FBE41BCA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344934" cy="6011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0EC4-E121-490D-A248-8127BBDAA79D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9182-797F-41B2-88BA-6EDA5AA33EE1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E4CA-B08B-4843-8B90-5E4B0F0AA06F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A3B9-B4D6-42E3-8B74-55690F13FAAB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6EE02-58F2-4647-A94B-C687EEB35223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87A5-6218-4A94-B407-E704BE3A7206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BE61-DBF8-46F0-B26A-E32D62DD788D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707897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999881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46AFA6A-4D82-4591-B98F-BFFD02C06010}" type="datetime1">
              <a:rPr lang="fr-BE" smtClean="0"/>
              <a:pPr/>
              <a:t>02-02-24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67D35DA-C2AC-432A-9945-A7004725F82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7" name="TextBox 6"/>
          <p:cNvSpPr txBox="1"/>
          <p:nvPr userDrawn="1"/>
        </p:nvSpPr>
        <p:spPr>
          <a:xfrm>
            <a:off x="3446532" y="6580097"/>
            <a:ext cx="22509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900" dirty="0">
                <a:solidFill>
                  <a:schemeClr val="accent5">
                    <a:lumMod val="50000"/>
                  </a:schemeClr>
                </a:solidFill>
              </a:rPr>
              <a:t>© Danny Puype – Trainer / </a:t>
            </a:r>
            <a:r>
              <a:rPr lang="fr-BE" sz="900" dirty="0" err="1">
                <a:solidFill>
                  <a:schemeClr val="accent5">
                    <a:lumMod val="50000"/>
                  </a:schemeClr>
                </a:solidFill>
              </a:rPr>
              <a:t>Developer</a:t>
            </a:r>
            <a:endParaRPr lang="en-GB" sz="9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nny@puyp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customXml" Target="../ink/ink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Excel Tricks and </a:t>
            </a:r>
            <a:r>
              <a:rPr lang="fr-BE" dirty="0" err="1"/>
              <a:t>tips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9067" y="4941168"/>
            <a:ext cx="3309803" cy="931962"/>
          </a:xfrm>
        </p:spPr>
        <p:txBody>
          <a:bodyPr>
            <a:normAutofit fontScale="92500" lnSpcReduction="10000"/>
          </a:bodyPr>
          <a:lstStyle/>
          <a:p>
            <a:r>
              <a:rPr lang="fr-BE" sz="2000" dirty="0"/>
              <a:t>Danny Puype</a:t>
            </a:r>
          </a:p>
          <a:p>
            <a:r>
              <a:rPr lang="fr-BE" sz="2000" dirty="0"/>
              <a:t>Trainer</a:t>
            </a:r>
          </a:p>
          <a:p>
            <a:r>
              <a:rPr lang="fr-BE" sz="1300" dirty="0">
                <a:hlinkClick r:id="rId3"/>
              </a:rPr>
              <a:t>danny@puype.com</a:t>
            </a:r>
            <a:endParaRPr lang="fr-BE" sz="1300" dirty="0"/>
          </a:p>
        </p:txBody>
      </p:sp>
    </p:spTree>
    <p:extLst>
      <p:ext uri="{BB962C8B-B14F-4D97-AF65-F5344CB8AC3E}">
        <p14:creationId xmlns:p14="http://schemas.microsoft.com/office/powerpoint/2010/main" val="3468480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28800"/>
            <a:ext cx="7416940" cy="4824536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Insert Time / Date - Ctrl + ; / :</a:t>
            </a:r>
          </a:p>
          <a:p>
            <a:r>
              <a:rPr lang="en-US" dirty="0"/>
              <a:t>Use of F2 - F3 - F4 – F5 - F11 – F12</a:t>
            </a:r>
          </a:p>
          <a:p>
            <a:r>
              <a:rPr lang="en-US" dirty="0"/>
              <a:t>Use edit clear all / format on QAT</a:t>
            </a:r>
          </a:p>
          <a:p>
            <a:r>
              <a:rPr lang="en-US" dirty="0"/>
              <a:t>Ctrl-</a:t>
            </a:r>
            <a:r>
              <a:rPr lang="en-US" dirty="0" err="1"/>
              <a:t>pgup</a:t>
            </a:r>
            <a:r>
              <a:rPr lang="en-US" dirty="0"/>
              <a:t> –</a:t>
            </a:r>
            <a:r>
              <a:rPr lang="en-US" dirty="0" err="1"/>
              <a:t>pgdn</a:t>
            </a:r>
            <a:r>
              <a:rPr lang="en-US" dirty="0"/>
              <a:t> to </a:t>
            </a:r>
            <a:r>
              <a:rPr lang="en-US" dirty="0" err="1"/>
              <a:t>nav</a:t>
            </a:r>
            <a:r>
              <a:rPr lang="en-US" dirty="0"/>
              <a:t> between sheets</a:t>
            </a:r>
          </a:p>
          <a:p>
            <a:r>
              <a:rPr lang="en-US" dirty="0"/>
              <a:t>Ctrl F1 removes ribbon </a:t>
            </a:r>
          </a:p>
          <a:p>
            <a:r>
              <a:rPr lang="en-US" dirty="0"/>
              <a:t>Ctrl-</a:t>
            </a:r>
            <a:r>
              <a:rPr lang="en-US" dirty="0" err="1"/>
              <a:t>Shft</a:t>
            </a:r>
            <a:r>
              <a:rPr lang="en-US" dirty="0"/>
              <a:t> +1 = Format Cells</a:t>
            </a:r>
          </a:p>
          <a:p>
            <a:r>
              <a:rPr lang="en-US" dirty="0"/>
              <a:t>Alt + = </a:t>
            </a:r>
            <a:r>
              <a:rPr lang="en-US" dirty="0" err="1"/>
              <a:t>autosum</a:t>
            </a:r>
            <a:endParaRPr lang="en-US" dirty="0"/>
          </a:p>
          <a:p>
            <a:r>
              <a:rPr lang="en-US" dirty="0" err="1"/>
              <a:t>Ctrl+Alt+V</a:t>
            </a:r>
            <a:r>
              <a:rPr lang="en-US" dirty="0"/>
              <a:t> = Paste Special</a:t>
            </a:r>
          </a:p>
          <a:p>
            <a:r>
              <a:rPr lang="en-US" dirty="0"/>
              <a:t>Ctrl when dragging fill handle – for dates: right mouse on fill handle</a:t>
            </a:r>
          </a:p>
          <a:p>
            <a:r>
              <a:rPr lang="en-US" dirty="0"/>
              <a:t>Ctrl-spacebar/</a:t>
            </a:r>
            <a:r>
              <a:rPr lang="en-US" dirty="0" err="1"/>
              <a:t>Shft</a:t>
            </a:r>
            <a:r>
              <a:rPr lang="en-US" dirty="0"/>
              <a:t>-spacebar : select full column/row </a:t>
            </a:r>
          </a:p>
          <a:p>
            <a:r>
              <a:rPr lang="en-US" dirty="0">
                <a:sym typeface="Wingdings" panose="05000000000000000000" pitchFamily="2" charset="2"/>
              </a:rPr>
              <a:t>Ctrl-(+) and Ctrl-(-) to add or remove column/row</a:t>
            </a:r>
          </a:p>
          <a:p>
            <a:r>
              <a:rPr lang="en-US" dirty="0"/>
              <a:t>Alt-Shift + </a:t>
            </a:r>
            <a:r>
              <a:rPr lang="en-US" dirty="0">
                <a:sym typeface="Wingdings" panose="05000000000000000000" pitchFamily="2" charset="2"/>
              </a:rPr>
              <a:t> : grouping in </a:t>
            </a:r>
            <a:r>
              <a:rPr lang="en-US" dirty="0" err="1">
                <a:sym typeface="Wingdings" panose="05000000000000000000" pitchFamily="2" charset="2"/>
              </a:rPr>
              <a:t>pivottables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Shft+F2 : comment cell</a:t>
            </a:r>
          </a:p>
          <a:p>
            <a:r>
              <a:rPr lang="en-US" dirty="0">
                <a:sym typeface="Wingdings" panose="05000000000000000000" pitchFamily="2" charset="2"/>
              </a:rPr>
              <a:t>Ctrl-D and Ctrl-R to copy cell below or to the right</a:t>
            </a:r>
          </a:p>
          <a:p>
            <a:r>
              <a:rPr lang="en-US" dirty="0">
                <a:sym typeface="Wingdings" panose="05000000000000000000" pitchFamily="2" charset="2"/>
              </a:rPr>
              <a:t>Ctrl-T of Ctrl-L: add table</a:t>
            </a:r>
          </a:p>
          <a:p>
            <a:r>
              <a:rPr lang="en-US" dirty="0">
                <a:sym typeface="Wingdings" panose="05000000000000000000" pitchFamily="2" charset="2"/>
              </a:rPr>
              <a:t>Ctrl-Tab :  switch between Excel windows</a:t>
            </a:r>
          </a:p>
          <a:p>
            <a:r>
              <a:rPr lang="en-US" dirty="0">
                <a:sym typeface="Wingdings" panose="05000000000000000000" pitchFamily="2" charset="2"/>
              </a:rPr>
              <a:t>Alt+ : show all values entered above</a:t>
            </a:r>
          </a:p>
          <a:p>
            <a:r>
              <a:rPr lang="en-US" dirty="0">
                <a:sym typeface="Wingdings" panose="05000000000000000000" pitchFamily="2" charset="2"/>
              </a:rPr>
              <a:t>Alt + ; to select visible cells only</a:t>
            </a:r>
          </a:p>
          <a:p>
            <a:r>
              <a:rPr lang="en-US" dirty="0" err="1">
                <a:sym typeface="Wingdings" panose="05000000000000000000" pitchFamily="2" charset="2"/>
              </a:rPr>
              <a:t>Ctrl+Backspace</a:t>
            </a:r>
            <a:r>
              <a:rPr lang="en-US" dirty="0">
                <a:sym typeface="Wingdings" panose="05000000000000000000" pitchFamily="2" charset="2"/>
              </a:rPr>
              <a:t> : go up after selecting large range or Ctrl+..</a:t>
            </a:r>
          </a:p>
          <a:p>
            <a:r>
              <a:rPr lang="en-US" dirty="0">
                <a:sym typeface="Wingdings" panose="05000000000000000000" pitchFamily="2" charset="2"/>
              </a:rPr>
              <a:t>Alt + Right Click Excel shortcut on taskbar: new instance</a:t>
            </a:r>
          </a:p>
          <a:p>
            <a:r>
              <a:rPr lang="en-US" dirty="0">
                <a:sym typeface="Wingdings" panose="05000000000000000000" pitchFamily="2" charset="2"/>
              </a:rPr>
              <a:t>Ctrl + Right Click Excel shortcut on taskbar: start in safe mode</a:t>
            </a:r>
          </a:p>
          <a:p>
            <a:r>
              <a:rPr lang="en-US" dirty="0">
                <a:sym typeface="Wingdings" panose="05000000000000000000" pitchFamily="2" charset="2"/>
              </a:rPr>
              <a:t>Ctrl + Shift + A : shows formula syntax &amp; arguments</a:t>
            </a:r>
          </a:p>
          <a:p>
            <a:r>
              <a:rPr lang="en-US" dirty="0">
                <a:sym typeface="Wingdings" panose="05000000000000000000" pitchFamily="2" charset="2"/>
              </a:rPr>
              <a:t>Ctrl + Shift + V : paste values</a:t>
            </a:r>
          </a:p>
          <a:p>
            <a:r>
              <a:rPr lang="en-US" dirty="0">
                <a:sym typeface="Wingdings" panose="05000000000000000000" pitchFamily="2" charset="2"/>
              </a:rPr>
              <a:t>Alt + Q : contextual question/answer</a:t>
            </a:r>
          </a:p>
          <a:p>
            <a:r>
              <a:rPr lang="en-US" dirty="0">
                <a:sym typeface="Wingdings" panose="05000000000000000000" pitchFamily="2" charset="2"/>
              </a:rPr>
              <a:t>Ctrl + F2 : switch between formula bar and in cell editing</a:t>
            </a:r>
          </a:p>
          <a:p>
            <a:r>
              <a:rPr lang="en-US" dirty="0">
                <a:sym typeface="Wingdings" panose="05000000000000000000" pitchFamily="2" charset="2"/>
              </a:rPr>
              <a:t>Ctrl + </a:t>
            </a:r>
            <a:r>
              <a:rPr lang="en-US" dirty="0" err="1">
                <a:sym typeface="Wingdings" panose="05000000000000000000" pitchFamily="2" charset="2"/>
              </a:rPr>
              <a:t>Shft</a:t>
            </a:r>
            <a:r>
              <a:rPr lang="en-US" dirty="0">
                <a:sym typeface="Wingdings" panose="05000000000000000000" pitchFamily="2" charset="2"/>
              </a:rPr>
              <a:t> + U: expand formula bar</a:t>
            </a:r>
          </a:p>
          <a:p>
            <a:r>
              <a:rPr lang="en-US" dirty="0">
                <a:sym typeface="Wingdings" panose="05000000000000000000" pitchFamily="2" charset="2"/>
              </a:rPr>
              <a:t>Ctrl + F3 : name manager</a:t>
            </a:r>
          </a:p>
          <a:p>
            <a:r>
              <a:rPr lang="en-US" dirty="0">
                <a:sym typeface="Wingdings" panose="05000000000000000000" pitchFamily="2" charset="2"/>
              </a:rPr>
              <a:t>Ctrl + </a:t>
            </a:r>
            <a:r>
              <a:rPr lang="en-US" dirty="0" err="1">
                <a:sym typeface="Wingdings" panose="05000000000000000000" pitchFamily="2" charset="2"/>
              </a:rPr>
              <a:t>Shft</a:t>
            </a:r>
            <a:r>
              <a:rPr lang="en-US" dirty="0">
                <a:sym typeface="Wingdings" panose="05000000000000000000" pitchFamily="2" charset="2"/>
              </a:rPr>
              <a:t> + U : Formula  bar</a:t>
            </a:r>
          </a:p>
          <a:p>
            <a:r>
              <a:rPr lang="en-US" dirty="0">
                <a:sym typeface="Wingdings" panose="05000000000000000000" pitchFamily="2" charset="2"/>
              </a:rPr>
              <a:t>Double clicks: ribbon, objects (activate context ribbon), dialog boxes, pivot table fields, cells,,,,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Shortcuts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77540544"/>
              </p:ext>
            </p:extLst>
          </p:nvPr>
        </p:nvGraphicFramePr>
        <p:xfrm>
          <a:off x="0" y="476672"/>
          <a:ext cx="91440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788F82B-1AE5-2B0C-14CD-9A56E15B5AFD}"/>
                  </a:ext>
                </a:extLst>
              </p14:cNvPr>
              <p14:cNvContentPartPr/>
              <p14:nvPr/>
            </p14:nvContentPartPr>
            <p14:xfrm>
              <a:off x="6272280" y="201420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788F82B-1AE5-2B0C-14CD-9A56E15B5AF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62920" y="200484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6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7200916" cy="439248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Right click on sheet tabs + Ctrl </a:t>
            </a:r>
            <a:r>
              <a:rPr lang="en-US" dirty="0" err="1"/>
              <a:t>PgUp</a:t>
            </a:r>
            <a:r>
              <a:rPr lang="en-US" dirty="0"/>
              <a:t>/</a:t>
            </a:r>
            <a:r>
              <a:rPr lang="en-US" dirty="0" err="1"/>
              <a:t>PgDn</a:t>
            </a:r>
            <a:endParaRPr lang="en-US" dirty="0"/>
          </a:p>
          <a:p>
            <a:r>
              <a:rPr lang="en-US" dirty="0"/>
              <a:t>Use range name for big selection with F5</a:t>
            </a:r>
          </a:p>
          <a:p>
            <a:r>
              <a:rPr lang="en-US" dirty="0"/>
              <a:t>Make selections with Ctrl/End and arrows </a:t>
            </a:r>
          </a:p>
          <a:p>
            <a:r>
              <a:rPr lang="en-US" dirty="0"/>
              <a:t>Ctrl + *</a:t>
            </a:r>
          </a:p>
          <a:p>
            <a:r>
              <a:rPr lang="en-US" dirty="0"/>
              <a:t>Change Enter behavior </a:t>
            </a:r>
          </a:p>
          <a:p>
            <a:r>
              <a:rPr lang="en-US" dirty="0"/>
              <a:t>Combine Tab &amp; Enter in a list</a:t>
            </a:r>
          </a:p>
          <a:p>
            <a:r>
              <a:rPr lang="en-US" dirty="0"/>
              <a:t>Insert Multiple new lines</a:t>
            </a:r>
          </a:p>
          <a:p>
            <a:r>
              <a:rPr lang="en-US" dirty="0"/>
              <a:t>Put macro on toolbar – quick access toolbar</a:t>
            </a:r>
          </a:p>
          <a:p>
            <a:r>
              <a:rPr lang="en-US" dirty="0"/>
              <a:t>Use of F5 for special selections</a:t>
            </a:r>
          </a:p>
          <a:p>
            <a:r>
              <a:rPr lang="en-US" dirty="0"/>
              <a:t>Double click border of cells to move cursor in the 4 directions + Shift double click to select</a:t>
            </a:r>
          </a:p>
          <a:p>
            <a:r>
              <a:rPr lang="en-US" dirty="0"/>
              <a:t>Select columnar data with blanks</a:t>
            </a:r>
          </a:p>
          <a:p>
            <a:r>
              <a:rPr lang="en-US" dirty="0"/>
              <a:t>Select cells based on formatting</a:t>
            </a:r>
          </a:p>
          <a:p>
            <a:r>
              <a:rPr lang="en-GB" dirty="0"/>
              <a:t>Ctrl + arrow left to go back to departing point of selection</a:t>
            </a:r>
          </a:p>
          <a:p>
            <a:r>
              <a:rPr lang="en-GB" dirty="0"/>
              <a:t>Find/select objects – or use selection pane</a:t>
            </a:r>
          </a:p>
          <a:p>
            <a:r>
              <a:rPr lang="en-GB" dirty="0"/>
              <a:t>Launch combo box/list with ALT+ arrow down</a:t>
            </a:r>
          </a:p>
          <a:p>
            <a:r>
              <a:rPr lang="en-GB" dirty="0"/>
              <a:t>Ctrl + Period/Point to move within selection (ex. 2x up)</a:t>
            </a:r>
          </a:p>
          <a:p>
            <a:r>
              <a:rPr lang="en-GB" dirty="0"/>
              <a:t>Shift + Space and Ctrl + Space to select a row or column – Then Ctrl-Shift+ = to insert row </a:t>
            </a:r>
            <a:r>
              <a:rPr lang="en-GB"/>
              <a:t>or column</a:t>
            </a:r>
            <a:endParaRPr lang="en-GB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Nav</a:t>
            </a:r>
            <a:r>
              <a:rPr lang="en-US" dirty="0"/>
              <a:t>/Selection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7200916" cy="453650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dirty="0"/>
              <a:t>Paste special – special features like </a:t>
            </a:r>
          </a:p>
          <a:p>
            <a:pPr lvl="1"/>
            <a:r>
              <a:rPr lang="en-GB" dirty="0"/>
              <a:t>Calculations – Transpose - </a:t>
            </a:r>
            <a:r>
              <a:rPr lang="fr-BE" dirty="0"/>
              <a:t>Skip </a:t>
            </a:r>
            <a:r>
              <a:rPr lang="fr-BE" dirty="0" err="1"/>
              <a:t>blanks</a:t>
            </a:r>
            <a:endParaRPr lang="fr-BE" dirty="0"/>
          </a:p>
          <a:p>
            <a:pPr lvl="1"/>
            <a:r>
              <a:rPr lang="nl-BE" dirty="0" err="1"/>
              <a:t>Charts</a:t>
            </a:r>
            <a:r>
              <a:rPr lang="nl-BE" dirty="0"/>
              <a:t>, </a:t>
            </a:r>
            <a:r>
              <a:rPr lang="nl-BE" dirty="0" err="1"/>
              <a:t>propagate</a:t>
            </a:r>
            <a:r>
              <a:rPr lang="nl-BE" dirty="0"/>
              <a:t> </a:t>
            </a:r>
            <a:r>
              <a:rPr lang="nl-BE" dirty="0" err="1"/>
              <a:t>formatting</a:t>
            </a:r>
            <a:endParaRPr lang="en-GB" dirty="0"/>
          </a:p>
          <a:p>
            <a:r>
              <a:rPr lang="en-GB" dirty="0"/>
              <a:t>Quickly copy sheets, cells etc with Ctrl + drag</a:t>
            </a:r>
          </a:p>
          <a:p>
            <a:pPr lvl="0"/>
            <a:r>
              <a:rPr lang="en-GB" dirty="0"/>
              <a:t>Quickly propagate a structure with group sheets </a:t>
            </a:r>
          </a:p>
          <a:p>
            <a:pPr lvl="0"/>
            <a:r>
              <a:rPr lang="en-GB" dirty="0"/>
              <a:t>Use visible cells only with subtotals / filtered data</a:t>
            </a:r>
          </a:p>
          <a:p>
            <a:pPr lvl="0"/>
            <a:r>
              <a:rPr lang="en-GB" dirty="0"/>
              <a:t>Move columns or cells between other columns or cells </a:t>
            </a:r>
          </a:p>
          <a:p>
            <a:pPr lvl="0"/>
            <a:r>
              <a:rPr lang="en-GB" dirty="0"/>
              <a:t>Filling out data (numbers, dates…) with fixed intervals &amp; series</a:t>
            </a:r>
          </a:p>
          <a:p>
            <a:pPr lvl="0"/>
            <a:r>
              <a:rPr lang="en-GB" dirty="0"/>
              <a:t>Fill handler with right mouse to obtain menu to </a:t>
            </a:r>
            <a:r>
              <a:rPr lang="en-GB"/>
              <a:t>choose from</a:t>
            </a:r>
            <a:endParaRPr lang="en-GB" dirty="0"/>
          </a:p>
          <a:p>
            <a:pPr lvl="0"/>
            <a:r>
              <a:rPr lang="en-GB" dirty="0"/>
              <a:t>Fill Blanks with F5 - </a:t>
            </a:r>
            <a:r>
              <a:rPr lang="en-GB" dirty="0" err="1"/>
              <a:t>Goto</a:t>
            </a:r>
            <a:r>
              <a:rPr lang="en-GB" dirty="0"/>
              <a:t> blanks and Ctrl-Enter </a:t>
            </a:r>
          </a:p>
          <a:p>
            <a:pPr lvl="0"/>
            <a:r>
              <a:rPr lang="fr-BE" dirty="0"/>
              <a:t>Ctrl-D to </a:t>
            </a:r>
            <a:r>
              <a:rPr lang="fr-BE" dirty="0" err="1"/>
              <a:t>fill</a:t>
            </a:r>
            <a:r>
              <a:rPr lang="fr-BE" dirty="0"/>
              <a:t> values </a:t>
            </a:r>
            <a:r>
              <a:rPr lang="fr-BE" dirty="0" err="1"/>
              <a:t>from</a:t>
            </a:r>
            <a:r>
              <a:rPr lang="fr-BE" dirty="0"/>
              <a:t> </a:t>
            </a:r>
            <a:r>
              <a:rPr lang="fr-BE" dirty="0" err="1"/>
              <a:t>row</a:t>
            </a:r>
            <a:r>
              <a:rPr lang="fr-BE" dirty="0"/>
              <a:t> </a:t>
            </a:r>
            <a:r>
              <a:rPr lang="fr-BE" dirty="0" err="1"/>
              <a:t>just</a:t>
            </a:r>
            <a:r>
              <a:rPr lang="fr-BE" dirty="0"/>
              <a:t> </a:t>
            </a:r>
            <a:r>
              <a:rPr lang="fr-BE" dirty="0" err="1"/>
              <a:t>above</a:t>
            </a:r>
            <a:endParaRPr lang="en-GB" dirty="0"/>
          </a:p>
          <a:p>
            <a:pPr lvl="0"/>
            <a:r>
              <a:rPr lang="en-GB" dirty="0"/>
              <a:t>Double click format painter to copy format multiple times </a:t>
            </a:r>
          </a:p>
          <a:p>
            <a:pPr lvl="0"/>
            <a:r>
              <a:rPr lang="en-GB" dirty="0"/>
              <a:t>Create custom lists </a:t>
            </a:r>
          </a:p>
          <a:p>
            <a:pPr lvl="0"/>
            <a:r>
              <a:rPr lang="fr-BE" dirty="0" err="1"/>
              <a:t>Ctrl+space</a:t>
            </a:r>
            <a:r>
              <a:rPr lang="fr-BE" dirty="0"/>
              <a:t>: </a:t>
            </a:r>
            <a:r>
              <a:rPr lang="fr-BE" dirty="0" err="1"/>
              <a:t>highlight</a:t>
            </a:r>
            <a:r>
              <a:rPr lang="fr-BE" dirty="0"/>
              <a:t> col, </a:t>
            </a:r>
            <a:r>
              <a:rPr lang="fr-BE" dirty="0" err="1"/>
              <a:t>then</a:t>
            </a:r>
            <a:r>
              <a:rPr lang="fr-BE" dirty="0"/>
              <a:t> Ctrl + or Ctrl –</a:t>
            </a:r>
          </a:p>
          <a:p>
            <a:r>
              <a:rPr lang="en-GB" dirty="0"/>
              <a:t>use ALT instead of /</a:t>
            </a:r>
          </a:p>
          <a:p>
            <a:pPr lvl="1"/>
            <a:r>
              <a:rPr lang="en-GB" dirty="0"/>
              <a:t>/IR - /IC - Insert Row/Column </a:t>
            </a:r>
          </a:p>
          <a:p>
            <a:pPr lvl="1"/>
            <a:r>
              <a:rPr lang="en-GB" dirty="0"/>
              <a:t> /EDR - /EDC - Delete Row/Column </a:t>
            </a:r>
          </a:p>
          <a:p>
            <a:pPr lvl="1"/>
            <a:r>
              <a:rPr lang="en-GB" dirty="0"/>
              <a:t> /ORH - /OCH - Hide Row/Column </a:t>
            </a:r>
          </a:p>
          <a:p>
            <a:pPr lvl="1"/>
            <a:r>
              <a:rPr lang="en-GB" dirty="0"/>
              <a:t> /ORU - /OCU - Unhide Row/Column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Copy/Cut - Paste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styles and customize styles</a:t>
            </a:r>
          </a:p>
          <a:p>
            <a:r>
              <a:rPr lang="en-US" dirty="0"/>
              <a:t>Use table styles</a:t>
            </a:r>
          </a:p>
          <a:p>
            <a:r>
              <a:rPr lang="en-US" dirty="0"/>
              <a:t>Reset columns &amp; row to </a:t>
            </a:r>
            <a:r>
              <a:rPr lang="en-US" dirty="0" err="1"/>
              <a:t>autofit</a:t>
            </a:r>
            <a:r>
              <a:rPr lang="en-US" dirty="0"/>
              <a:t> properly </a:t>
            </a:r>
          </a:p>
          <a:p>
            <a:r>
              <a:rPr lang="en-US" dirty="0"/>
              <a:t>Custom formats with 4 arguments </a:t>
            </a:r>
          </a:p>
          <a:p>
            <a:r>
              <a:rPr lang="en-US" dirty="0"/>
              <a:t>Alt + Enter to have text on multiple lines</a:t>
            </a:r>
          </a:p>
          <a:p>
            <a:r>
              <a:rPr lang="en-US" dirty="0"/>
              <a:t>Find cells formatted with Find and then reformat</a:t>
            </a:r>
          </a:p>
          <a:p>
            <a:r>
              <a:rPr lang="en-US" dirty="0"/>
              <a:t>Use of theme colors</a:t>
            </a:r>
          </a:p>
          <a:p>
            <a:r>
              <a:rPr lang="en-US" dirty="0"/>
              <a:t>Time format beyond 24h - [h]:</a:t>
            </a:r>
            <a:r>
              <a:rPr lang="en-US" dirty="0" err="1"/>
              <a:t>mm:ss</a:t>
            </a:r>
            <a:endParaRPr lang="en-US" dirty="0"/>
          </a:p>
          <a:p>
            <a:r>
              <a:rPr lang="en-US" dirty="0"/>
              <a:t>Add bullet points to text with custom format: </a:t>
            </a:r>
            <a:r>
              <a:rPr lang="en-US" sz="1300" dirty="0"/>
              <a:t>(</a:t>
            </a:r>
            <a:r>
              <a:rPr lang="en-US" sz="1300" dirty="0">
                <a:sym typeface="Wingdings" panose="05000000000000000000" pitchFamily="2" charset="2"/>
              </a:rPr>
              <a:t>●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 </a:t>
            </a:r>
            <a:r>
              <a:rPr lang="en-US" sz="1300" dirty="0">
                <a:sym typeface="Wingdings" panose="05000000000000000000" pitchFamily="2" charset="2"/>
              </a:rPr>
              <a:t>Standard;●  Standard;●  Standard;●  Standard)</a:t>
            </a:r>
            <a:endParaRPr lang="en-US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Formatting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28800"/>
            <a:ext cx="7416940" cy="489654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Nest formulas the easy way</a:t>
            </a:r>
          </a:p>
          <a:p>
            <a:r>
              <a:rPr lang="en-US" dirty="0"/>
              <a:t>Use simple references to avoid repetition</a:t>
            </a:r>
          </a:p>
          <a:p>
            <a:r>
              <a:rPr lang="en-US" dirty="0"/>
              <a:t>Statistics in status bar</a:t>
            </a:r>
          </a:p>
          <a:p>
            <a:r>
              <a:rPr lang="en-US" dirty="0"/>
              <a:t>Unknown operators like &amp; and ^</a:t>
            </a:r>
          </a:p>
          <a:p>
            <a:r>
              <a:rPr lang="en-US" dirty="0"/>
              <a:t>Calculating time</a:t>
            </a:r>
          </a:p>
          <a:p>
            <a:r>
              <a:rPr lang="en-US" dirty="0"/>
              <a:t>Set up 3D formula</a:t>
            </a:r>
          </a:p>
          <a:p>
            <a:r>
              <a:rPr lang="en-US" dirty="0"/>
              <a:t>Intersection operator: a space</a:t>
            </a:r>
          </a:p>
          <a:p>
            <a:r>
              <a:rPr lang="en-US" dirty="0"/>
              <a:t>F9 to see values behind formula</a:t>
            </a:r>
          </a:p>
          <a:p>
            <a:r>
              <a:rPr lang="en-US" dirty="0"/>
              <a:t>Double click formula to debug</a:t>
            </a:r>
          </a:p>
          <a:p>
            <a:r>
              <a:rPr lang="en-US" dirty="0"/>
              <a:t>Watch window</a:t>
            </a:r>
          </a:p>
          <a:p>
            <a:r>
              <a:rPr lang="en-US" dirty="0"/>
              <a:t>Auto-completed function names and use of tab</a:t>
            </a:r>
          </a:p>
          <a:p>
            <a:r>
              <a:rPr lang="en-US" dirty="0"/>
              <a:t>Creating dynamic ranges with offset </a:t>
            </a:r>
          </a:p>
          <a:p>
            <a:r>
              <a:rPr lang="en-GB" dirty="0"/>
              <a:t>Range names and dynamic ranges with Tables </a:t>
            </a:r>
          </a:p>
          <a:p>
            <a:r>
              <a:rPr lang="en-US" dirty="0"/>
              <a:t>Use of wildcard * in formulas: </a:t>
            </a:r>
            <a:r>
              <a:rPr lang="en-US" sz="2100" dirty="0"/>
              <a:t>=</a:t>
            </a:r>
            <a:r>
              <a:rPr lang="en-US" sz="2100" dirty="0" err="1"/>
              <a:t>vlookup</a:t>
            </a:r>
            <a:r>
              <a:rPr lang="en-US" sz="2100" dirty="0"/>
              <a:t>(”</a:t>
            </a:r>
            <a:r>
              <a:rPr lang="en-US" sz="2100" dirty="0" err="1"/>
              <a:t>abc</a:t>
            </a:r>
            <a:r>
              <a:rPr lang="en-US" sz="2100" dirty="0"/>
              <a:t>*”;</a:t>
            </a:r>
            <a:r>
              <a:rPr lang="en-US" sz="2100" dirty="0" err="1"/>
              <a:t>table;col</a:t>
            </a:r>
            <a:r>
              <a:rPr lang="en-US" sz="2100" dirty="0"/>
              <a:t> nr; 0)</a:t>
            </a:r>
          </a:p>
          <a:p>
            <a:r>
              <a:rPr lang="en-US" dirty="0"/>
              <a:t>Transform conditional outcomes with ++</a:t>
            </a:r>
          </a:p>
          <a:p>
            <a:r>
              <a:rPr lang="en-US" dirty="0"/>
              <a:t>Count blanks(“”), text (*), non-blanks(“&lt;&gt;”) with </a:t>
            </a:r>
            <a:r>
              <a:rPr lang="en-US" dirty="0" err="1"/>
              <a:t>countif</a:t>
            </a:r>
            <a:r>
              <a:rPr lang="en-US" dirty="0"/>
              <a:t>()</a:t>
            </a:r>
          </a:p>
          <a:p>
            <a:r>
              <a:rPr lang="en-US" dirty="0"/>
              <a:t>Show / hide columns (Ctrl + `)</a:t>
            </a:r>
          </a:p>
          <a:p>
            <a:r>
              <a:rPr lang="en-US" dirty="0"/>
              <a:t>Paste special with operations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Formulas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7200916" cy="4464496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/>
              <a:t>Autofilter</a:t>
            </a:r>
            <a:r>
              <a:rPr lang="en-GB" dirty="0"/>
              <a:t> by sample </a:t>
            </a:r>
          </a:p>
          <a:p>
            <a:r>
              <a:rPr lang="fr-BE" dirty="0"/>
              <a:t>Sort on </a:t>
            </a:r>
            <a:r>
              <a:rPr lang="fr-BE" dirty="0" err="1"/>
              <a:t>colour</a:t>
            </a:r>
            <a:endParaRPr lang="en-GB" dirty="0"/>
          </a:p>
          <a:p>
            <a:r>
              <a:rPr lang="en-US" dirty="0"/>
              <a:t>Use subtotals in filtered data &amp; use of tables</a:t>
            </a:r>
          </a:p>
          <a:p>
            <a:r>
              <a:rPr lang="en-GB" dirty="0"/>
              <a:t>Insert Currencies from 'Existing Connections' </a:t>
            </a:r>
          </a:p>
          <a:p>
            <a:r>
              <a:rPr lang="en-GB" dirty="0"/>
              <a:t>Get rid of spaces with text to columns</a:t>
            </a:r>
          </a:p>
          <a:p>
            <a:r>
              <a:rPr lang="en-GB" dirty="0"/>
              <a:t>Repeat rows when printing </a:t>
            </a:r>
          </a:p>
          <a:p>
            <a:r>
              <a:rPr lang="fr-BE" dirty="0"/>
              <a:t>Compare </a:t>
            </a:r>
            <a:r>
              <a:rPr lang="fr-BE" dirty="0" err="1"/>
              <a:t>columns</a:t>
            </a:r>
            <a:r>
              <a:rPr lang="fr-BE" dirty="0"/>
              <a:t> or </a:t>
            </a:r>
            <a:r>
              <a:rPr lang="fr-BE" dirty="0" err="1"/>
              <a:t>rows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F5</a:t>
            </a:r>
          </a:p>
          <a:p>
            <a:r>
              <a:rPr lang="fr-BE" dirty="0" err="1"/>
              <a:t>Dynamic</a:t>
            </a:r>
            <a:r>
              <a:rPr lang="fr-BE" dirty="0"/>
              <a:t> data </a:t>
            </a:r>
            <a:r>
              <a:rPr lang="fr-BE" dirty="0" err="1"/>
              <a:t>with</a:t>
            </a:r>
            <a:r>
              <a:rPr lang="fr-BE" dirty="0"/>
              <a:t> tables</a:t>
            </a:r>
          </a:p>
          <a:p>
            <a:r>
              <a:rPr lang="fr-BE" dirty="0"/>
              <a:t>Alt + Down </a:t>
            </a:r>
            <a:r>
              <a:rPr lang="fr-BE" dirty="0" err="1"/>
              <a:t>arrow</a:t>
            </a:r>
            <a:r>
              <a:rPr lang="fr-BE" dirty="0"/>
              <a:t> for a drop down </a:t>
            </a:r>
            <a:r>
              <a:rPr lang="fr-BE" dirty="0" err="1"/>
              <a:t>list</a:t>
            </a:r>
            <a:endParaRPr lang="fr-BE" dirty="0"/>
          </a:p>
          <a:p>
            <a:r>
              <a:rPr lang="fr-BE" dirty="0" err="1"/>
              <a:t>Remove</a:t>
            </a:r>
            <a:r>
              <a:rPr lang="fr-BE" dirty="0"/>
              <a:t> duplicates</a:t>
            </a:r>
          </a:p>
          <a:p>
            <a:r>
              <a:rPr lang="fr-BE" dirty="0" err="1"/>
              <a:t>Fill</a:t>
            </a:r>
            <a:r>
              <a:rPr lang="fr-BE" dirty="0"/>
              <a:t> blancs in pivot tables</a:t>
            </a:r>
          </a:p>
          <a:p>
            <a:r>
              <a:rPr lang="fr-BE" dirty="0"/>
              <a:t>Simple </a:t>
            </a:r>
            <a:r>
              <a:rPr lang="fr-BE" dirty="0" err="1"/>
              <a:t>reference</a:t>
            </a:r>
            <a:r>
              <a:rPr lang="fr-BE" dirty="0"/>
              <a:t> to </a:t>
            </a:r>
            <a:r>
              <a:rPr lang="fr-BE" dirty="0" err="1"/>
              <a:t>cells</a:t>
            </a:r>
            <a:r>
              <a:rPr lang="fr-BE" dirty="0"/>
              <a:t> in pivot tables</a:t>
            </a:r>
          </a:p>
          <a:p>
            <a:r>
              <a:rPr lang="en-US" dirty="0"/>
              <a:t>Put Show All records on toolbar</a:t>
            </a:r>
          </a:p>
          <a:p>
            <a:r>
              <a:rPr lang="en-US" dirty="0"/>
              <a:t>The magic cell - pivots</a:t>
            </a:r>
            <a:endParaRPr lang="fr-BE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Add series with copy/paste</a:t>
            </a:r>
          </a:p>
          <a:p>
            <a:r>
              <a:rPr lang="en-GB" dirty="0"/>
              <a:t>Make a custom chart </a:t>
            </a:r>
          </a:p>
          <a:p>
            <a:r>
              <a:rPr lang="en-GB" dirty="0"/>
              <a:t>Right click on any of the chart areas </a:t>
            </a:r>
          </a:p>
          <a:p>
            <a:r>
              <a:rPr lang="en-GB" dirty="0"/>
              <a:t>Create default or custom chart and call it with Alt-F1 </a:t>
            </a:r>
          </a:p>
          <a:p>
            <a:r>
              <a:rPr lang="en-GB" dirty="0"/>
              <a:t>Add data to graphs with Ctrl-C and Ctrl-V </a:t>
            </a:r>
          </a:p>
          <a:p>
            <a:r>
              <a:rPr lang="en-GB" dirty="0"/>
              <a:t>Move a chart and align it with cells with ALT</a:t>
            </a:r>
          </a:p>
          <a:p>
            <a:r>
              <a:rPr lang="fr-BE" dirty="0" err="1"/>
              <a:t>Quickly</a:t>
            </a:r>
            <a:r>
              <a:rPr lang="fr-BE" dirty="0"/>
              <a:t> change markers in a line </a:t>
            </a:r>
            <a:r>
              <a:rPr lang="fr-BE" dirty="0" err="1"/>
              <a:t>chart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any</a:t>
            </a:r>
            <a:r>
              <a:rPr lang="fr-BE" dirty="0"/>
              <a:t> </a:t>
            </a:r>
            <a:r>
              <a:rPr lang="fr-BE" dirty="0" err="1"/>
              <a:t>shape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Ctrl-V</a:t>
            </a:r>
          </a:p>
          <a:p>
            <a:r>
              <a:rPr lang="fr-BE" dirty="0" err="1"/>
              <a:t>Make</a:t>
            </a:r>
            <a:r>
              <a:rPr lang="fr-BE" dirty="0"/>
              <a:t> </a:t>
            </a:r>
            <a:r>
              <a:rPr lang="fr-BE" dirty="0" err="1"/>
              <a:t>microcharts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rept</a:t>
            </a:r>
            <a:r>
              <a:rPr lang="fr-BE" dirty="0"/>
              <a:t>()</a:t>
            </a:r>
          </a:p>
          <a:p>
            <a:r>
              <a:rPr lang="fr-BE" dirty="0"/>
              <a:t>Quick chart </a:t>
            </a:r>
            <a:r>
              <a:rPr lang="fr-BE" dirty="0" err="1"/>
              <a:t>with</a:t>
            </a:r>
            <a:r>
              <a:rPr lang="fr-BE" dirty="0"/>
              <a:t> F11 or Alt-F1 on </a:t>
            </a:r>
            <a:r>
              <a:rPr lang="fr-BE" dirty="0" err="1"/>
              <a:t>same</a:t>
            </a:r>
            <a:r>
              <a:rPr lang="fr-BE" dirty="0"/>
              <a:t> </a:t>
            </a:r>
            <a:r>
              <a:rPr lang="fr-BE" dirty="0" err="1"/>
              <a:t>sheet</a:t>
            </a:r>
            <a:endParaRPr lang="fr-BE" dirty="0"/>
          </a:p>
          <a:p>
            <a:r>
              <a:rPr lang="nl-BE" dirty="0"/>
              <a:t>Set default </a:t>
            </a:r>
            <a:r>
              <a:rPr lang="nl-BE" dirty="0" err="1"/>
              <a:t>chart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right click in ‘</a:t>
            </a:r>
            <a:r>
              <a:rPr lang="nl-BE" dirty="0" err="1"/>
              <a:t>all</a:t>
            </a:r>
            <a:r>
              <a:rPr lang="nl-BE" dirty="0"/>
              <a:t> </a:t>
            </a:r>
            <a:r>
              <a:rPr lang="nl-BE" dirty="0" err="1"/>
              <a:t>charts</a:t>
            </a:r>
            <a:r>
              <a:rPr lang="nl-BE" dirty="0"/>
              <a:t>’ area</a:t>
            </a:r>
            <a:endParaRPr lang="fr-BE" dirty="0"/>
          </a:p>
          <a:p>
            <a:r>
              <a:rPr lang="fr-BE" dirty="0" err="1"/>
              <a:t>Add</a:t>
            </a:r>
            <a:r>
              <a:rPr lang="fr-BE" dirty="0"/>
              <a:t> a </a:t>
            </a:r>
            <a:r>
              <a:rPr lang="fr-BE" dirty="0" err="1"/>
              <a:t>secondary</a:t>
            </a:r>
            <a:r>
              <a:rPr lang="fr-BE" dirty="0"/>
              <a:t> axis</a:t>
            </a:r>
          </a:p>
          <a:p>
            <a:r>
              <a:rPr lang="fr-BE" dirty="0"/>
              <a:t>Select a </a:t>
            </a:r>
            <a:r>
              <a:rPr lang="fr-BE" dirty="0" err="1"/>
              <a:t>series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small</a:t>
            </a:r>
            <a:r>
              <a:rPr lang="fr-BE" dirty="0"/>
              <a:t> data – </a:t>
            </a:r>
            <a:r>
              <a:rPr lang="fr-BE" dirty="0" err="1"/>
              <a:t>arrows</a:t>
            </a:r>
            <a:r>
              <a:rPr lang="fr-BE" dirty="0"/>
              <a:t> or combo</a:t>
            </a:r>
          </a:p>
          <a:p>
            <a:r>
              <a:rPr lang="nl-BE" dirty="0"/>
              <a:t>Show data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hidden</a:t>
            </a:r>
            <a:r>
              <a:rPr lang="nl-BE" dirty="0"/>
              <a:t> </a:t>
            </a:r>
            <a:r>
              <a:rPr lang="nl-BE" dirty="0" err="1"/>
              <a:t>rows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columns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Create button with print area </a:t>
            </a:r>
          </a:p>
          <a:p>
            <a:r>
              <a:rPr lang="en-US" dirty="0"/>
              <a:t>Text to speech</a:t>
            </a:r>
          </a:p>
          <a:p>
            <a:r>
              <a:rPr lang="en-GB" dirty="0"/>
              <a:t>VBA code for a sheet: right click sheet tab and View Code </a:t>
            </a:r>
          </a:p>
          <a:p>
            <a:r>
              <a:rPr lang="fr-BE" dirty="0"/>
              <a:t>Pin </a:t>
            </a:r>
            <a:r>
              <a:rPr lang="fr-BE" dirty="0" err="1"/>
              <a:t>often</a:t>
            </a:r>
            <a:r>
              <a:rPr lang="fr-BE" dirty="0"/>
              <a:t> </a:t>
            </a:r>
            <a:r>
              <a:rPr lang="fr-BE" dirty="0" err="1"/>
              <a:t>used</a:t>
            </a:r>
            <a:r>
              <a:rPr lang="fr-BE" dirty="0"/>
              <a:t> files to </a:t>
            </a:r>
            <a:r>
              <a:rPr lang="fr-BE" dirty="0" err="1"/>
              <a:t>recently</a:t>
            </a:r>
            <a:r>
              <a:rPr lang="fr-BE" dirty="0"/>
              <a:t> files menu</a:t>
            </a:r>
          </a:p>
          <a:p>
            <a:r>
              <a:rPr lang="fr-BE" dirty="0"/>
              <a:t>Camera </a:t>
            </a:r>
            <a:r>
              <a:rPr lang="fr-BE" dirty="0" err="1"/>
              <a:t>tool</a:t>
            </a:r>
            <a:r>
              <a:rPr lang="fr-BE" dirty="0"/>
              <a:t> (</a:t>
            </a:r>
            <a:r>
              <a:rPr lang="fr-BE" dirty="0" err="1"/>
              <a:t>eg</a:t>
            </a:r>
            <a:r>
              <a:rPr lang="fr-BE" dirty="0"/>
              <a:t> to </a:t>
            </a:r>
            <a:r>
              <a:rPr lang="fr-BE" dirty="0" err="1"/>
              <a:t>create</a:t>
            </a:r>
            <a:r>
              <a:rPr lang="fr-BE" dirty="0"/>
              <a:t> micro chart) for live image</a:t>
            </a:r>
          </a:p>
          <a:p>
            <a:r>
              <a:rPr lang="fr-BE" dirty="0" err="1"/>
              <a:t>Hide</a:t>
            </a:r>
            <a:r>
              <a:rPr lang="fr-BE" dirty="0"/>
              <a:t> certain </a:t>
            </a:r>
            <a:r>
              <a:rPr lang="fr-BE" dirty="0" err="1"/>
              <a:t>error</a:t>
            </a:r>
            <a:r>
              <a:rPr lang="fr-BE" dirty="0"/>
              <a:t>/warning messages</a:t>
            </a:r>
          </a:p>
          <a:p>
            <a:r>
              <a:rPr lang="fr-BE" dirty="0" err="1"/>
              <a:t>Hide</a:t>
            </a:r>
            <a:r>
              <a:rPr lang="fr-BE" dirty="0"/>
              <a:t> all </a:t>
            </a:r>
            <a:r>
              <a:rPr lang="fr-BE" dirty="0" err="1"/>
              <a:t>columns</a:t>
            </a:r>
            <a:r>
              <a:rPr lang="fr-BE" dirty="0"/>
              <a:t> and </a:t>
            </a:r>
            <a:r>
              <a:rPr lang="fr-BE" dirty="0" err="1"/>
              <a:t>rows</a:t>
            </a:r>
            <a:r>
              <a:rPr lang="fr-BE" dirty="0"/>
              <a:t> not in use</a:t>
            </a:r>
          </a:p>
          <a:p>
            <a:r>
              <a:rPr lang="en-US" dirty="0"/>
              <a:t>Remove icon on toolbar with Alt – drag </a:t>
            </a:r>
          </a:p>
          <a:p>
            <a:r>
              <a:rPr lang="en-US" dirty="0"/>
              <a:t>Use 3D Named range</a:t>
            </a:r>
          </a:p>
          <a:p>
            <a:r>
              <a:rPr lang="en-US" dirty="0"/>
              <a:t>Print Titles</a:t>
            </a:r>
          </a:p>
          <a:p>
            <a:r>
              <a:rPr lang="en-US" dirty="0"/>
              <a:t>Disable start screen in the General Options</a:t>
            </a:r>
          </a:p>
          <a:p>
            <a:r>
              <a:rPr lang="en-US" dirty="0"/>
              <a:t>Toggle full screen</a:t>
            </a:r>
          </a:p>
          <a:p>
            <a:r>
              <a:rPr lang="en-US" dirty="0"/>
              <a:t>Multiple instances </a:t>
            </a:r>
            <a:r>
              <a:rPr lang="en-US"/>
              <a:t>of Excel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Various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11607</TotalTime>
  <Words>1271</Words>
  <Application>Microsoft Office PowerPoint</Application>
  <PresentationFormat>On-screen Show (4:3)</PresentationFormat>
  <Paragraphs>164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Wingdings</vt:lpstr>
      <vt:lpstr>Wingdings 2</vt:lpstr>
      <vt:lpstr>Austin</vt:lpstr>
      <vt:lpstr>Excel Tricks and tips</vt:lpstr>
      <vt:lpstr>PowerPoint Presentation</vt:lpstr>
      <vt:lpstr>Nav/Selection </vt:lpstr>
      <vt:lpstr>Copy/Cut - Paste</vt:lpstr>
      <vt:lpstr>Formatting</vt:lpstr>
      <vt:lpstr>Formulas</vt:lpstr>
      <vt:lpstr>Data</vt:lpstr>
      <vt:lpstr>Charts</vt:lpstr>
      <vt:lpstr>Various</vt:lpstr>
      <vt:lpstr>Shortcuts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Outlook tricks and tips</dc:title>
  <dc:creator>DP</dc:creator>
  <cp:lastModifiedBy>Danny P</cp:lastModifiedBy>
  <cp:revision>273</cp:revision>
  <cp:lastPrinted>2023-04-17T20:31:52Z</cp:lastPrinted>
  <dcterms:created xsi:type="dcterms:W3CDTF">2011-03-05T15:58:09Z</dcterms:created>
  <dcterms:modified xsi:type="dcterms:W3CDTF">2024-02-02T11:11:50Z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2022-10-24T09:58:37Z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c2d2fea2-5c86-4b8c-8d7b-6eb4b94f1f05</vt:lpwstr>
  </property>
  <property fmtid="{D5CDD505-2E9C-101B-9397-08002B2CF9AE}" pid="7" name="MSIP_Label_defa4170-0d19-0005-0004-bc88714345d2_ActionId">
    <vt:lpwstr>36e2d3a7-ac25-45ad-ac2a-5575e1942305</vt:lpwstr>
  </property>
  <property fmtid="{D5CDD505-2E9C-101B-9397-08002B2CF9AE}" pid="8" name="MSIP_Label_defa4170-0d19-0005-0004-bc88714345d2_ContentBits">
    <vt:lpwstr>0</vt:lpwstr>
  </property>
</Properties>
</file>